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B2F63-2F91-416D-94A1-B10849210601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DCEC3-FAF4-4896-8690-597926F3B2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CEC3-FAF4-4896-8690-597926F3B2F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A95054-BF1D-43C2-9591-C3D226EF3512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E8348F-E2B1-4059-B5CF-9226326087A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315200" cy="177482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PYRROLE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10264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Kota.Swathi</a:t>
            </a:r>
          </a:p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Assistant Professor</a:t>
            </a:r>
          </a:p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Department of Pharmaceutical Chemistry</a:t>
            </a:r>
          </a:p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St. Peter’s institute of pharmaceutical sciences</a:t>
            </a:r>
          </a:p>
          <a:p>
            <a:endParaRPr lang="en-US" dirty="0"/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428" y="0"/>
            <a:ext cx="1428572" cy="1428572"/>
          </a:xfrm>
          <a:prstGeom prst="rect">
            <a:avLst/>
          </a:prstGeom>
        </p:spPr>
      </p:pic>
      <p:pic>
        <p:nvPicPr>
          <p:cNvPr id="5" name="Picture 4" descr="Pyrro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7000" y="1143000"/>
            <a:ext cx="11811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+mj-lt"/>
              </a:rPr>
              <a:t>Pyrrole is an unsaturated five membered heterocyclic compound with nitrogen as heteroatom at 1</a:t>
            </a:r>
            <a:r>
              <a:rPr lang="en-US" sz="1800" baseline="30000" dirty="0" smtClean="0">
                <a:latin typeface="+mj-lt"/>
              </a:rPr>
              <a:t>st</a:t>
            </a:r>
            <a:r>
              <a:rPr lang="en-US" sz="1800" dirty="0" smtClean="0">
                <a:latin typeface="+mj-lt"/>
              </a:rPr>
              <a:t> position.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+mj-lt"/>
              </a:rPr>
              <a:t>It is a word derived from </a:t>
            </a:r>
            <a:r>
              <a:rPr lang="en-US" sz="1800" dirty="0">
                <a:latin typeface="+mj-lt"/>
              </a:rPr>
              <a:t>G</a:t>
            </a:r>
            <a:r>
              <a:rPr lang="en-US" sz="1800" dirty="0" smtClean="0">
                <a:latin typeface="+mj-lt"/>
              </a:rPr>
              <a:t>reek</a:t>
            </a:r>
            <a:r>
              <a:rPr lang="en-US" sz="1800" dirty="0">
                <a:latin typeface="+mj-lt"/>
              </a:rPr>
              <a:t>,</a:t>
            </a:r>
            <a:r>
              <a:rPr lang="en-US" sz="1800" dirty="0" smtClean="0">
                <a:latin typeface="+mj-lt"/>
              </a:rPr>
              <a:t> which pyrros means </a:t>
            </a:r>
            <a:r>
              <a:rPr lang="en-US" sz="1800" b="1" dirty="0" smtClean="0">
                <a:latin typeface="+mj-lt"/>
              </a:rPr>
              <a:t>fiery oil.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Molecular fomula</a:t>
            </a:r>
            <a:r>
              <a:rPr lang="en-US" sz="1800" dirty="0" smtClean="0">
                <a:solidFill>
                  <a:srgbClr val="C00000"/>
                </a:solidFill>
                <a:latin typeface="+mj-lt"/>
              </a:rPr>
              <a:t>: </a:t>
            </a:r>
            <a:r>
              <a:rPr lang="en-US" sz="1800" b="1" dirty="0" smtClean="0">
                <a:solidFill>
                  <a:srgbClr val="C00000"/>
                </a:solidFill>
                <a:latin typeface="+mj-lt"/>
              </a:rPr>
              <a:t>C₄H₅N.</a:t>
            </a:r>
            <a:endParaRPr lang="en-US" sz="1800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+mj-lt"/>
              </a:rPr>
              <a:t>One of the important heterocyclic compound because many naturally</a:t>
            </a:r>
            <a:endParaRPr lang="en-US" sz="1800" dirty="0">
              <a:latin typeface="+mj-lt"/>
            </a:endParaRPr>
          </a:p>
          <a:p>
            <a:pPr>
              <a:buNone/>
            </a:pPr>
            <a:r>
              <a:rPr lang="en-US" sz="1800" dirty="0">
                <a:latin typeface="+mj-lt"/>
              </a:rPr>
              <a:t>o</a:t>
            </a:r>
            <a:r>
              <a:rPr lang="en-US" sz="1800" dirty="0" smtClean="0">
                <a:latin typeface="+mj-lt"/>
              </a:rPr>
              <a:t>ccuring compounds contain pyrrole ring.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+mj-lt"/>
              </a:rPr>
              <a:t>E.g: </a:t>
            </a:r>
            <a:r>
              <a:rPr lang="en-US" sz="1800" b="1" dirty="0" smtClean="0">
                <a:latin typeface="+mj-lt"/>
              </a:rPr>
              <a:t>Alkaloids, haemoglobin, chlorophyll….</a:t>
            </a:r>
            <a:endParaRPr lang="en-US" sz="1800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+mj-lt"/>
              </a:rPr>
              <a:t>It produces a bright red color when brought in contact with a pine splint moistened with conc. HCl.</a:t>
            </a:r>
          </a:p>
          <a:p>
            <a:pPr>
              <a:buNone/>
            </a:pPr>
            <a:endParaRPr lang="en-US" sz="1800" dirty="0">
              <a:latin typeface="Calibri"/>
            </a:endParaRPr>
          </a:p>
          <a:p>
            <a:pPr>
              <a:buNone/>
            </a:pPr>
            <a:r>
              <a:rPr lang="en-US" sz="2000" b="1" dirty="0" smtClean="0">
                <a:latin typeface="Calibri"/>
              </a:rPr>
              <a:t>Source: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Calibri"/>
              </a:rPr>
              <a:t>Occurs in bone oil, coal tar &amp; also derived from proteins.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Calibri"/>
              </a:rPr>
              <a:t>Obtained from dry distillation or pyrrolysis of animal byproducts such as horns, hooves &amp; bones.</a:t>
            </a:r>
          </a:p>
          <a:p>
            <a:pPr>
              <a:buNone/>
            </a:pPr>
            <a:endParaRPr lang="en-US" sz="1800" dirty="0" smtClean="0">
              <a:latin typeface="Calibri"/>
            </a:endParaRPr>
          </a:p>
        </p:txBody>
      </p:sp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228600"/>
            <a:ext cx="838200" cy="685800"/>
          </a:xfrm>
          <a:prstGeom prst="rect">
            <a:avLst/>
          </a:prstGeom>
        </p:spPr>
      </p:pic>
      <p:pic>
        <p:nvPicPr>
          <p:cNvPr id="7" name="Picture 6" descr="pyrrole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0" y="1371600"/>
            <a:ext cx="12192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5562600" cy="838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Synthesis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</a:rPr>
              <a:t>1. </a:t>
            </a:r>
            <a:r>
              <a:rPr lang="en-US" sz="1800" b="1" dirty="0" smtClean="0">
                <a:latin typeface="Calibri" pitchFamily="34" charset="0"/>
              </a:rPr>
              <a:t>FROM BONE OIL</a:t>
            </a:r>
          </a:p>
          <a:p>
            <a:pPr>
              <a:buNone/>
            </a:pP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>
                <a:latin typeface="+mj-lt"/>
              </a:rPr>
              <a:t>     Bone oil       </a:t>
            </a:r>
            <a:r>
              <a:rPr lang="en-US" sz="1200" dirty="0" smtClean="0">
                <a:latin typeface="+mj-lt"/>
              </a:rPr>
              <a:t>dil. Alkali           </a:t>
            </a:r>
            <a:r>
              <a:rPr lang="en-US" sz="1800" dirty="0" smtClean="0">
                <a:latin typeface="+mj-lt"/>
              </a:rPr>
              <a:t>bone oil free from acidic impurities</a:t>
            </a:r>
          </a:p>
          <a:p>
            <a:pPr>
              <a:buNone/>
            </a:pPr>
            <a:r>
              <a:rPr lang="en-US" sz="1200" dirty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                                                                                            </a:t>
            </a:r>
          </a:p>
          <a:p>
            <a:pPr>
              <a:buNone/>
            </a:pPr>
            <a:r>
              <a:rPr lang="en-US" sz="1200" dirty="0" smtClean="0">
                <a:latin typeface="+mj-lt"/>
              </a:rPr>
              <a:t>                                                                                                                 dil.acid</a:t>
            </a:r>
          </a:p>
          <a:p>
            <a:pPr>
              <a:buNone/>
            </a:pPr>
            <a:r>
              <a:rPr lang="en-US" sz="1200" dirty="0" smtClean="0">
                <a:latin typeface="+mj-lt"/>
              </a:rPr>
              <a:t>                                                           </a:t>
            </a:r>
            <a:r>
              <a:rPr lang="en-US" sz="1800" dirty="0" smtClean="0">
                <a:latin typeface="+mj-lt"/>
              </a:rPr>
              <a:t>bone oil free from basic impurities</a:t>
            </a:r>
          </a:p>
          <a:p>
            <a:pPr>
              <a:buNone/>
            </a:pPr>
            <a:r>
              <a:rPr lang="en-US" sz="1800" dirty="0" smtClean="0">
                <a:latin typeface="+mj-lt"/>
              </a:rPr>
              <a:t>                                                                             </a:t>
            </a:r>
            <a:r>
              <a:rPr lang="en-US" sz="1200" dirty="0" smtClean="0">
                <a:latin typeface="+mj-lt"/>
              </a:rPr>
              <a:t>fractional distillation</a:t>
            </a:r>
          </a:p>
          <a:p>
            <a:pPr>
              <a:buNone/>
            </a:pPr>
            <a:r>
              <a:rPr lang="en-US" sz="1200" dirty="0" smtClean="0">
                <a:latin typeface="+mj-lt"/>
              </a:rPr>
              <a:t>                            </a:t>
            </a:r>
          </a:p>
          <a:p>
            <a:pPr>
              <a:buNone/>
            </a:pPr>
            <a:r>
              <a:rPr lang="en-US" sz="1200" dirty="0" smtClean="0">
                <a:latin typeface="+mj-lt"/>
              </a:rPr>
              <a:t>                                                           </a:t>
            </a:r>
            <a:r>
              <a:rPr lang="en-US" sz="1800" dirty="0" smtClean="0">
                <a:latin typeface="+mj-lt"/>
              </a:rPr>
              <a:t>Pyrrole ring fraction obtained (373K-423K)</a:t>
            </a:r>
          </a:p>
          <a:p>
            <a:pPr>
              <a:buNone/>
            </a:pPr>
            <a:r>
              <a:rPr lang="en-US" sz="1800" dirty="0" smtClean="0">
                <a:latin typeface="+mj-lt"/>
              </a:rPr>
              <a:t>                                                                             </a:t>
            </a:r>
            <a:r>
              <a:rPr lang="en-US" sz="1200" dirty="0" smtClean="0">
                <a:latin typeface="+mj-lt"/>
              </a:rPr>
              <a:t>fused with KOH</a:t>
            </a:r>
          </a:p>
          <a:p>
            <a:pPr>
              <a:buNone/>
            </a:pPr>
            <a:r>
              <a:rPr lang="en-US" sz="1200" dirty="0" smtClean="0">
                <a:latin typeface="+mj-lt"/>
              </a:rPr>
              <a:t>                         </a:t>
            </a:r>
            <a:r>
              <a:rPr lang="en-US" sz="1800" dirty="0" smtClean="0">
                <a:latin typeface="+mj-lt"/>
              </a:rPr>
              <a:t>                                   Potassium salt of Pyrrole</a:t>
            </a:r>
          </a:p>
          <a:p>
            <a:pPr>
              <a:buNone/>
            </a:pPr>
            <a:r>
              <a:rPr lang="en-US" sz="1800" dirty="0" smtClean="0">
                <a:latin typeface="+mj-lt"/>
              </a:rPr>
              <a:t>                                                                            </a:t>
            </a:r>
            <a:r>
              <a:rPr lang="en-US" sz="1200" dirty="0" smtClean="0">
                <a:latin typeface="+mj-lt"/>
              </a:rPr>
              <a:t>steam distillation</a:t>
            </a:r>
          </a:p>
          <a:p>
            <a:pPr>
              <a:buNone/>
            </a:pPr>
            <a:r>
              <a:rPr lang="en-US" sz="1200" dirty="0" smtClean="0">
                <a:latin typeface="+mj-lt"/>
              </a:rPr>
              <a:t>                                                                                        </a:t>
            </a:r>
            <a:r>
              <a:rPr lang="en-US" sz="1800" dirty="0" smtClean="0">
                <a:latin typeface="+mj-lt"/>
              </a:rPr>
              <a:t>Pure Pyrrole (C₄H₅N)</a:t>
            </a:r>
          </a:p>
          <a:p>
            <a:pPr>
              <a:buNone/>
            </a:pPr>
            <a:r>
              <a:rPr lang="en-US" sz="1800" dirty="0" smtClean="0">
                <a:latin typeface="+mj-lt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latin typeface="Calibri" pitchFamily="34" charset="0"/>
              </a:rPr>
              <a:t>2. FROM ACETYLENE (COMMERCIAL METHOD): </a:t>
            </a:r>
            <a:r>
              <a:rPr lang="en-US" sz="1400" dirty="0" smtClean="0">
                <a:latin typeface="+mj-lt"/>
              </a:rPr>
              <a:t>Pyrrole can be synthesized  commercially by passing a mixture of acetylene &amp; ammonia through a red hot tube.</a:t>
            </a:r>
            <a:endParaRPr lang="en-US" sz="1800" b="1" dirty="0" smtClean="0">
              <a:latin typeface="+mj-lt"/>
            </a:endParaRP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2400" dirty="0" smtClean="0"/>
              <a:t>        HC</a:t>
            </a:r>
            <a:r>
              <a:rPr lang="en-US" sz="2400" dirty="0" smtClean="0">
                <a:latin typeface="Calibri"/>
              </a:rPr>
              <a:t>≡CH + HC≡CH           </a:t>
            </a:r>
            <a:r>
              <a:rPr lang="en-US" sz="1600" dirty="0" smtClean="0">
                <a:latin typeface="Calibri"/>
              </a:rPr>
              <a:t>NH₃                      </a:t>
            </a:r>
            <a:endParaRPr lang="en-US" sz="2400" dirty="0" smtClean="0"/>
          </a:p>
          <a:p>
            <a:pPr>
              <a:buNone/>
            </a:pPr>
            <a:r>
              <a:rPr lang="en-US" sz="1800" dirty="0" smtClean="0"/>
              <a:t>                          </a:t>
            </a:r>
          </a:p>
        </p:txBody>
      </p:sp>
      <p:pic>
        <p:nvPicPr>
          <p:cNvPr id="4" name="Content Placeholder 3" descr="SPIPS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0"/>
            <a:ext cx="685800" cy="73730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1447800" y="16764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962400" y="1905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962400" y="25908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962400" y="33528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962400" y="3962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Pyrro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4343400"/>
            <a:ext cx="762000" cy="609600"/>
          </a:xfrm>
          <a:prstGeom prst="rect">
            <a:avLst/>
          </a:prstGeom>
        </p:spPr>
      </p:pic>
      <p:cxnSp>
        <p:nvCxnSpPr>
          <p:cNvPr id="32" name="Straight Arrow Connector 31"/>
          <p:cNvCxnSpPr/>
          <p:nvPr/>
        </p:nvCxnSpPr>
        <p:spPr>
          <a:xfrm>
            <a:off x="2819400" y="60960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 descr="Pyrro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5867400"/>
            <a:ext cx="16002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>
                <a:latin typeface="Calibri" pitchFamily="34" charset="0"/>
              </a:rPr>
              <a:t>3. FROM SUCCINIMIDE</a:t>
            </a:r>
            <a:r>
              <a:rPr lang="en-US" sz="1800" b="1" dirty="0" smtClean="0">
                <a:latin typeface="Calibri" pitchFamily="34" charset="0"/>
                <a:cs typeface="Arial" pitchFamily="34" charset="0"/>
              </a:rPr>
              <a:t>:</a:t>
            </a:r>
            <a:r>
              <a:rPr lang="en-US" sz="1800" dirty="0" smtClean="0">
                <a:latin typeface="Calibri" pitchFamily="34" charset="0"/>
                <a:cs typeface="Arial" pitchFamily="34" charset="0"/>
              </a:rPr>
              <a:t>  when succinimide is distilled with Zn dust, it reduced to pyrrole.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1800" dirty="0" smtClean="0">
              <a:latin typeface="Calibri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 smtClean="0">
              <a:latin typeface="Calibri" pitchFamily="34" charset="0"/>
              <a:cs typeface="Arial" pitchFamily="34" charset="0"/>
            </a:endParaRP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>
                <a:latin typeface="Calibri" pitchFamily="34" charset="0"/>
              </a:rPr>
              <a:t>4. FROM FURAN:  </a:t>
            </a:r>
            <a:r>
              <a:rPr lang="en-US" sz="1600" dirty="0" smtClean="0">
                <a:latin typeface="Calibri" pitchFamily="34" charset="0"/>
              </a:rPr>
              <a:t>Furan on heating with ammonia in the presence of alumina (Al₂O₃) gives pyrrole over 400˚C.</a:t>
            </a:r>
          </a:p>
          <a:p>
            <a:pPr>
              <a:buNone/>
            </a:pPr>
            <a:endParaRPr lang="en-US" sz="1600" dirty="0" smtClean="0">
              <a:latin typeface="Calibri"/>
            </a:endParaRPr>
          </a:p>
          <a:p>
            <a:pPr>
              <a:buNone/>
            </a:pPr>
            <a:endParaRPr lang="en-US" sz="1600" dirty="0" smtClean="0">
              <a:latin typeface="Calibri"/>
            </a:endParaRPr>
          </a:p>
          <a:p>
            <a:pPr>
              <a:buNone/>
            </a:pPr>
            <a:endParaRPr lang="en-US" sz="1600" dirty="0" smtClean="0">
              <a:latin typeface="Calibri"/>
            </a:endParaRPr>
          </a:p>
          <a:p>
            <a:pPr>
              <a:buNone/>
            </a:pPr>
            <a:endParaRPr lang="en-US" sz="1600" dirty="0" smtClean="0">
              <a:latin typeface="Calibri"/>
            </a:endParaRPr>
          </a:p>
          <a:p>
            <a:pPr>
              <a:buNone/>
            </a:pPr>
            <a:endParaRPr lang="en-US" sz="1800" b="1" dirty="0" smtClean="0">
              <a:latin typeface="Calibri"/>
            </a:endParaRPr>
          </a:p>
          <a:p>
            <a:pPr>
              <a:buNone/>
            </a:pPr>
            <a:r>
              <a:rPr lang="en-US" sz="1800" b="1" dirty="0" smtClean="0">
                <a:latin typeface="Calibri"/>
              </a:rPr>
              <a:t>5. PAAL-KNORR SYNTHESIS:  </a:t>
            </a:r>
            <a:r>
              <a:rPr lang="en-US" sz="1600" dirty="0" smtClean="0">
                <a:latin typeface="Calibri"/>
              </a:rPr>
              <a:t>By heating 1,4-dicarbonyl compounds with ammonia / primary amines/ hydrazines to give pyrrole derivatives is known as paal knorr synthesis.</a:t>
            </a:r>
            <a:endParaRPr lang="en-US" sz="1800" b="1" dirty="0" smtClean="0">
              <a:latin typeface="Calibri"/>
            </a:endParaRPr>
          </a:p>
          <a:p>
            <a:pPr>
              <a:buNone/>
            </a:pPr>
            <a:endParaRPr lang="en-US" sz="1600" dirty="0" smtClean="0">
              <a:latin typeface="Calibri"/>
            </a:endParaRPr>
          </a:p>
          <a:p>
            <a:pPr>
              <a:buNone/>
            </a:pPr>
            <a:endParaRPr lang="en-US" sz="1600" dirty="0" smtClean="0">
              <a:latin typeface="Calibri"/>
            </a:endParaRPr>
          </a:p>
          <a:p>
            <a:pPr>
              <a:buNone/>
            </a:pPr>
            <a:endParaRPr lang="en-US" sz="1600" dirty="0" smtClean="0">
              <a:latin typeface="Calibri"/>
            </a:endParaRPr>
          </a:p>
          <a:p>
            <a:pPr>
              <a:buNone/>
            </a:pPr>
            <a:endParaRPr lang="en-US" sz="1800" dirty="0" smtClean="0">
              <a:solidFill>
                <a:schemeClr val="bg1"/>
              </a:solidFill>
              <a:latin typeface="Calibri"/>
            </a:endParaRPr>
          </a:p>
          <a:p>
            <a:pPr>
              <a:buNone/>
            </a:pPr>
            <a:r>
              <a:rPr lang="en-US" sz="1600" b="1" dirty="0" smtClean="0">
                <a:latin typeface="Calibri"/>
              </a:rPr>
              <a:t>  </a:t>
            </a:r>
            <a:endParaRPr lang="en-US" sz="1400" b="1" dirty="0" smtClean="0">
              <a:latin typeface="Calibri"/>
            </a:endParaRPr>
          </a:p>
          <a:p>
            <a:pPr>
              <a:buNone/>
            </a:pPr>
            <a:endParaRPr lang="en-US" sz="1600" b="1" dirty="0" smtClean="0">
              <a:latin typeface="Calibri"/>
            </a:endParaRPr>
          </a:p>
          <a:p>
            <a:pPr>
              <a:buNone/>
            </a:pPr>
            <a:endParaRPr lang="en-US" sz="1600" b="1" dirty="0" smtClean="0">
              <a:latin typeface="Calibri"/>
            </a:endParaRPr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/>
          </a:p>
        </p:txBody>
      </p:sp>
      <p:pic>
        <p:nvPicPr>
          <p:cNvPr id="6" name="Picture 5" descr="pyroole synthes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838200"/>
            <a:ext cx="7543800" cy="1162050"/>
          </a:xfrm>
          <a:prstGeom prst="rect">
            <a:avLst/>
          </a:prstGeom>
        </p:spPr>
      </p:pic>
      <p:sp>
        <p:nvSpPr>
          <p:cNvPr id="1026" name="AutoShape 2" descr="file:///C:/Users/HOME/Downloads/fura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AutoShape 4" descr="file:///C:/Users/HOME/Downloads/fura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0" name="AutoShape 6" descr="file:///C:/Users/HOME/Downloads/fura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10" descr="Screenshot 2025-03-03 at 09-43-49 furan.webp (WEBP Image 389 × 187 pixels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3200400"/>
            <a:ext cx="5638800" cy="1143000"/>
          </a:xfrm>
          <a:prstGeom prst="rect">
            <a:avLst/>
          </a:prstGeom>
        </p:spPr>
      </p:pic>
      <p:pic>
        <p:nvPicPr>
          <p:cNvPr id="12" name="Picture 11" descr="paal knorr synthesi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5000" y="5562600"/>
            <a:ext cx="5334000" cy="1295400"/>
          </a:xfrm>
          <a:prstGeom prst="rect">
            <a:avLst/>
          </a:prstGeom>
        </p:spPr>
      </p:pic>
      <p:pic>
        <p:nvPicPr>
          <p:cNvPr id="13" name="Picture 12" descr="SPIPS 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53400" y="685800"/>
            <a:ext cx="790486" cy="790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Electrophilic Substitution Reactions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Calibri" pitchFamily="34" charset="0"/>
              </a:rPr>
              <a:t>Pyrrole undergoes substitution reaction predominantly at C₂ providing thermodynamically stable product. Although substitution also occurs at C₃ in some kinetically controlled reactions.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Calibri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Calibri"/>
            </a:endParaRPr>
          </a:p>
          <a:p>
            <a:pPr>
              <a:buNone/>
            </a:pPr>
            <a:endParaRPr lang="en-US" sz="1800" dirty="0" smtClean="0">
              <a:latin typeface="Calibri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Calibri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Calibri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Calibri"/>
            </a:endParaRPr>
          </a:p>
          <a:p>
            <a:pPr>
              <a:buNone/>
            </a:pPr>
            <a:endParaRPr lang="en-US" sz="1800" dirty="0" smtClean="0">
              <a:latin typeface="Calibri"/>
            </a:endParaRPr>
          </a:p>
          <a:p>
            <a:pPr>
              <a:buFont typeface="Wingdings" pitchFamily="2" charset="2"/>
              <a:buChar char="Ø"/>
            </a:pPr>
            <a:endParaRPr lang="en-US" sz="1800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752600"/>
            <a:ext cx="6858000" cy="1343025"/>
          </a:xfrm>
          <a:prstGeom prst="rect">
            <a:avLst/>
          </a:prstGeom>
        </p:spPr>
      </p:pic>
      <p:pic>
        <p:nvPicPr>
          <p:cNvPr id="10" name="Content Placeholder 5" descr="IMG_20250303_1319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3124200"/>
            <a:ext cx="8153400" cy="3733800"/>
          </a:xfrm>
          <a:prstGeom prst="rect">
            <a:avLst/>
          </a:prstGeom>
        </p:spPr>
      </p:pic>
      <p:pic>
        <p:nvPicPr>
          <p:cNvPr id="11" name="Picture 10" descr="SPIPS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29714" y="533400"/>
            <a:ext cx="714286" cy="714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553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8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8000" b="1" dirty="0" smtClean="0">
                <a:latin typeface="Calibri" pitchFamily="34" charset="0"/>
              </a:rPr>
              <a:t>Acetylation: </a:t>
            </a:r>
            <a:r>
              <a:rPr lang="en-US" sz="7200" dirty="0" smtClean="0">
                <a:latin typeface="Calibri" pitchFamily="34" charset="0"/>
              </a:rPr>
              <a:t>Pyrrole treated with acetic anhydride at 200˚C gives 2-acetyl pyrrole </a:t>
            </a:r>
          </a:p>
          <a:p>
            <a:pPr>
              <a:buNone/>
            </a:pPr>
            <a:r>
              <a:rPr lang="en-US" sz="7200" dirty="0" smtClean="0">
                <a:latin typeface="Calibri" pitchFamily="34" charset="0"/>
              </a:rPr>
              <a:t>while N-acetyl pyrrole cane be obtained by heating with N-acetyl imidazole. </a:t>
            </a:r>
            <a:endParaRPr lang="en-US" sz="7200" b="1" dirty="0" smtClean="0">
              <a:latin typeface="Calibri" pitchFamily="34" charset="0"/>
            </a:endParaRPr>
          </a:p>
          <a:p>
            <a:pPr>
              <a:buNone/>
            </a:pPr>
            <a:endParaRPr lang="en-US" sz="7200" b="1" dirty="0" smtClean="0">
              <a:latin typeface="Calibri" pitchFamily="34" charset="0"/>
            </a:endParaRPr>
          </a:p>
          <a:p>
            <a:pPr>
              <a:buNone/>
            </a:pPr>
            <a:endParaRPr lang="en-US" sz="7200" b="1" dirty="0" smtClean="0">
              <a:latin typeface="Calibri" pitchFamily="34" charset="0"/>
            </a:endParaRPr>
          </a:p>
          <a:p>
            <a:pPr>
              <a:buNone/>
            </a:pPr>
            <a:endParaRPr lang="en-US" sz="7200" b="1" dirty="0" smtClean="0">
              <a:latin typeface="Calibri" pitchFamily="34" charset="0"/>
            </a:endParaRPr>
          </a:p>
          <a:p>
            <a:pPr>
              <a:buNone/>
            </a:pPr>
            <a:endParaRPr lang="en-US" sz="7200" b="1" dirty="0" smtClean="0">
              <a:latin typeface="Calibri" pitchFamily="34" charset="0"/>
            </a:endParaRPr>
          </a:p>
          <a:p>
            <a:pPr>
              <a:buNone/>
            </a:pPr>
            <a:endParaRPr lang="en-US" sz="7200" b="1" dirty="0" smtClean="0">
              <a:latin typeface="Calibri" pitchFamily="34" charset="0"/>
            </a:endParaRP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3300" b="1" dirty="0" smtClean="0"/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r>
              <a:rPr lang="en-US" sz="8000" b="1" dirty="0" smtClean="0">
                <a:latin typeface="Calibri" pitchFamily="34" charset="0"/>
              </a:rPr>
              <a:t>Oxidation &amp; Reduction:  </a:t>
            </a:r>
            <a:r>
              <a:rPr lang="en-US" sz="7200" dirty="0" smtClean="0">
                <a:latin typeface="Calibri" pitchFamily="34" charset="0"/>
              </a:rPr>
              <a:t>Pyrrole oxidized to maleinimide by chromium trioxide (CrO₃) in  presence of acetic acid where as it catalytically reduced completely hydrogenate the ring system &amp; produce pyrrolidine.</a:t>
            </a:r>
            <a:endParaRPr lang="en-US" sz="7200" b="1" dirty="0" smtClean="0">
              <a:latin typeface="Calibri" pitchFamily="34" charset="0"/>
            </a:endParaRPr>
          </a:p>
          <a:p>
            <a:pPr>
              <a:buNone/>
            </a:pPr>
            <a:endParaRPr lang="en-US" sz="5500" b="1" dirty="0" smtClean="0"/>
          </a:p>
          <a:p>
            <a:pPr>
              <a:buNone/>
            </a:pPr>
            <a:endParaRPr lang="en-US" sz="3400" b="1" dirty="0" smtClean="0"/>
          </a:p>
          <a:p>
            <a:pPr>
              <a:buNone/>
            </a:pPr>
            <a:endParaRPr lang="en-US" sz="3400" b="1" dirty="0" smtClean="0"/>
          </a:p>
          <a:p>
            <a:pPr>
              <a:buNone/>
            </a:pPr>
            <a:endParaRPr lang="en-US" sz="3400" b="1" dirty="0" smtClean="0"/>
          </a:p>
          <a:p>
            <a:pPr>
              <a:buNone/>
            </a:pPr>
            <a:endParaRPr lang="en-US" sz="3400" b="1" dirty="0" smtClean="0"/>
          </a:p>
          <a:p>
            <a:pPr>
              <a:buNone/>
            </a:pPr>
            <a:endParaRPr lang="en-US" sz="3400" b="1" dirty="0" smtClean="0"/>
          </a:p>
          <a:p>
            <a:pPr>
              <a:buNone/>
            </a:pPr>
            <a:endParaRPr lang="en-US" sz="3400" b="1" dirty="0" smtClean="0"/>
          </a:p>
          <a:p>
            <a:pPr>
              <a:buNone/>
            </a:pPr>
            <a:endParaRPr lang="en-US" sz="3400" b="1" dirty="0" smtClean="0"/>
          </a:p>
          <a:p>
            <a:pPr>
              <a:buNone/>
            </a:pPr>
            <a:endParaRPr lang="en-US" sz="34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</a:t>
            </a:r>
          </a:p>
          <a:p>
            <a:pPr>
              <a:buNone/>
            </a:pPr>
            <a:endParaRPr lang="en-US" sz="2000" b="1" dirty="0"/>
          </a:p>
        </p:txBody>
      </p:sp>
      <p:pic>
        <p:nvPicPr>
          <p:cNvPr id="4" name="Picture 3" descr="Screenshot 2025-03-03 at 09-59-53 acylation.webp (WEBP Image 442 × 150 pixels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600200"/>
            <a:ext cx="6324600" cy="1428750"/>
          </a:xfrm>
          <a:prstGeom prst="rect">
            <a:avLst/>
          </a:prstGeom>
        </p:spPr>
      </p:pic>
      <p:pic>
        <p:nvPicPr>
          <p:cNvPr id="5" name="Picture 4" descr="Screenshot 2025-03-03 at 09-58-25 reduction rxn.webp (WEBP Image 570 × 182 pixels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4800600"/>
            <a:ext cx="7620000" cy="1828800"/>
          </a:xfrm>
          <a:prstGeom prst="rect">
            <a:avLst/>
          </a:prstGeom>
        </p:spPr>
      </p:pic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533400"/>
            <a:ext cx="685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Medicinal Uses</a:t>
            </a:r>
            <a:r>
              <a:rPr lang="en-US" sz="2800" dirty="0" smtClean="0">
                <a:solidFill>
                  <a:srgbClr val="C00000"/>
                </a:solidFill>
              </a:rPr>
              <a:t>: </a:t>
            </a:r>
            <a:r>
              <a:rPr lang="en-US" sz="1400" dirty="0" smtClean="0">
                <a:solidFill>
                  <a:schemeClr val="tx1"/>
                </a:solidFill>
              </a:rPr>
              <a:t>Pyrrole has many variety of uses as follows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 descr="imag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066800"/>
            <a:ext cx="5791200" cy="2133600"/>
          </a:xfrm>
        </p:spPr>
      </p:pic>
      <p:pic>
        <p:nvPicPr>
          <p:cNvPr id="5" name="Picture 4" descr="41598_2022_18224_Fig1_HTM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05200"/>
            <a:ext cx="8991600" cy="3352800"/>
          </a:xfrm>
          <a:prstGeom prst="rect">
            <a:avLst/>
          </a:prstGeom>
        </p:spPr>
      </p:pic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77200" y="6858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  <a:latin typeface="Lucida Handwriting" pitchFamily="66" charset="0"/>
              </a:rPr>
              <a:t>   THANK  YOU</a:t>
            </a:r>
            <a:endParaRPr lang="en-US" sz="6000" b="1" dirty="0">
              <a:solidFill>
                <a:srgbClr val="0070C0"/>
              </a:solidFill>
              <a:latin typeface="Lucida Handwriting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5049</TotalTime>
  <Words>412</Words>
  <Application>Microsoft Office PowerPoint</Application>
  <PresentationFormat>On-screen Show (4:3)</PresentationFormat>
  <Paragraphs>106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PYRROLE</vt:lpstr>
      <vt:lpstr>Slide 2</vt:lpstr>
      <vt:lpstr>Synthesis</vt:lpstr>
      <vt:lpstr>Slide 4</vt:lpstr>
      <vt:lpstr>Electrophilic Substitution Reactions</vt:lpstr>
      <vt:lpstr>Slide 6</vt:lpstr>
      <vt:lpstr>Medicinal Uses: Pyrrole has many variety of uses as follows</vt:lpstr>
      <vt:lpstr>   THANK 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PYRROLE</dc:title>
  <dc:creator>HOME</dc:creator>
  <cp:lastModifiedBy>HOME</cp:lastModifiedBy>
  <cp:revision>53</cp:revision>
  <dcterms:created xsi:type="dcterms:W3CDTF">2025-02-27T17:37:40Z</dcterms:created>
  <dcterms:modified xsi:type="dcterms:W3CDTF">2025-03-03T05:53:09Z</dcterms:modified>
</cp:coreProperties>
</file>