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791" y="2250440"/>
            <a:ext cx="9211733" cy="1082675"/>
          </a:xfrm>
        </p:spPr>
        <p:txBody>
          <a:bodyPr/>
          <a:lstStyle/>
          <a:p>
            <a:pPr algn="ctr"/>
            <a:r>
              <a:rPr lang="en-GB" altLang="en-US" sz="4000" b="1" cap="all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Immunoglobulins</a:t>
            </a:r>
            <a:endParaRPr lang="en-GB" altLang="en-US" sz="4000" b="1" cap="all" dirty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441" y="4412615"/>
            <a:ext cx="9218083" cy="1752600"/>
          </a:xfrm>
        </p:spPr>
        <p:txBody>
          <a:bodyPr/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R.Sowmya</a:t>
            </a:r>
            <a:endParaRPr lang="en-GB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GB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Assistant Professor</a:t>
            </a:r>
            <a:endParaRPr lang="en-GB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 peter’s Institute Of Pharmaceutical sciences</a:t>
            </a:r>
            <a:endParaRPr lang="en-US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1785"/>
            <a:ext cx="10972800" cy="581596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en-GB" altLang="en-US" b="1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Introduction:</a:t>
            </a:r>
            <a:endParaRPr lang="en-GB" altLang="en-US" b="1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Immunoglobulin is a glycoprotein that is made in response to an antigen and can recognize and bind to the antigen that caused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its</a:t>
            </a:r>
            <a:r>
              <a:rPr lang="en-US" altLang="en-GB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production.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Antibodies are the globular proteins belonging to Immunoglobulin (Ig) family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These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Are gamma globulins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, s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ynthesized by plasma cells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Constitute 25-30% of total serum proteins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Antibodies are present in serum, tissue fluids and mucosal surfaces.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All antibodies are immunoglobulins, but all immunoglobulins may not be antibodies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1790"/>
            <a:ext cx="10972800" cy="5775960"/>
          </a:xfrm>
        </p:spPr>
        <p:txBody>
          <a:bodyPr/>
          <a:p>
            <a:pPr marL="0" indent="0">
              <a:buNone/>
            </a:pPr>
            <a:r>
              <a:rPr lang="en-US" altLang="en-GB" b="1">
                <a:latin typeface="Times New Roman" panose="02020603050405020304" charset="0"/>
                <a:cs typeface="Times New Roman" panose="02020603050405020304" charset="0"/>
              </a:rPr>
              <a:t>CLASSIFICATION</a:t>
            </a:r>
            <a:r>
              <a:rPr lang="en-GB" altLang="en-US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GB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Based on structure and antigenic nature of H chain the immunoglobulins are classified into 5 classes: -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Ig G- (gamma)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Ig A- (alpha)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Ig M- (mu)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Ig E- (epsilon)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Ig D- (delta)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>
                <a:solidFill>
                  <a:schemeClr val="tx1"/>
                </a:solidFill>
              </a:rPr>
              <a:t>Structure of Immunoglobulin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475605"/>
          </a:xfrm>
        </p:spPr>
        <p:txBody>
          <a:bodyPr/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Composed of 4 polypeptide chains.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Consists of 2 identical light chain (of 2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-25000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Da) and 2 identical heavy chains (5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-70000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Da)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Linked by disulphide bonds and by non-covalent interaction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Light and Heavy chains are subdivided into variable and constant region.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Each heavy and light chain contains amino terminal in variable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region and carboxy terminal in constant region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Heavy chains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composed of 446 AA or more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light chain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 composed of  213 AA or 214AA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8870" y="3286125"/>
            <a:ext cx="3368675" cy="357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683250"/>
          </a:xfrm>
        </p:spPr>
        <p:txBody>
          <a:bodyPr/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Each immunoglobulin peptide chain has int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ern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al chain disulphide bonds- form loops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Light chain contains a single Variable domain (VL) and a single Constant domain (CL).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Heavy chain contains one variable domain (VH) and 3 constant domains (CH1, CH2, CH3)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Hinge region is the segment in heavy chain between CH1, CH2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Fab region-stands for "Fragment antigen binding" where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antigen binding takes place.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fragment crystallizable region (Fc region) is the tail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region of an antibody that interacts with cell surface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receptors called Fc receptors and some proteins of the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complement system.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0" y="3866515"/>
            <a:ext cx="3302000" cy="263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43815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GB" sz="2800">
                <a:solidFill>
                  <a:schemeClr val="tx1"/>
                </a:solidFill>
                <a:sym typeface="+mn-ea"/>
              </a:rPr>
              <a:t>IMMUNOGLOBULIN G (I</a:t>
            </a:r>
            <a:r>
              <a:rPr lang="en-GB" altLang="en-US" sz="2800">
                <a:solidFill>
                  <a:schemeClr val="tx1"/>
                </a:solidFill>
                <a:sym typeface="+mn-ea"/>
              </a:rPr>
              <a:t>g</a:t>
            </a:r>
            <a:r>
              <a:rPr lang="en-US" altLang="en-GB" sz="2800">
                <a:solidFill>
                  <a:schemeClr val="tx1"/>
                </a:solidFill>
                <a:sym typeface="+mn-ea"/>
              </a:rPr>
              <a:t> G)</a:t>
            </a:r>
            <a:endParaRPr lang="en-US" altLang="en-GB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000"/>
              <a:t>Most abundant class in serum</a:t>
            </a:r>
            <a:endParaRPr lang="en-US" altLang="en-GB" sz="2000"/>
          </a:p>
          <a:p>
            <a:r>
              <a:rPr lang="en-US" altLang="en-GB" sz="2000"/>
              <a:t>Constitutes 80% total immunoglobulin</a:t>
            </a:r>
            <a:endParaRPr lang="en-US" altLang="en-GB" sz="2000"/>
          </a:p>
          <a:p>
            <a:r>
              <a:rPr lang="en-US" altLang="en-GB" sz="2000"/>
              <a:t>Present in blood, plasma and tissue fluids</a:t>
            </a:r>
            <a:endParaRPr lang="en-US" altLang="en-GB" sz="2000"/>
          </a:p>
          <a:p>
            <a:r>
              <a:rPr lang="en-US" altLang="en-GB" sz="2000"/>
              <a:t>Crosses placenta and provide natural immunity to foetus and neonate at birth</a:t>
            </a:r>
            <a:endParaRPr lang="en-US" altLang="en-GB" sz="2000"/>
          </a:p>
          <a:p>
            <a:r>
              <a:rPr lang="en-US" altLang="en-GB" sz="2000"/>
              <a:t>Acts against bacteria and viruses by opsonizing Neutralize toxin</a:t>
            </a:r>
            <a:endParaRPr lang="en-US" altLang="en-GB" sz="2000"/>
          </a:p>
          <a:p>
            <a:r>
              <a:rPr lang="en-US" altLang="en-GB" sz="2000"/>
              <a:t>Activate complement by classical pathway Catabolism of IgG is unique in that it varies with its serum concentration</a:t>
            </a:r>
            <a:endParaRPr lang="en-US" altLang="en-GB" sz="2000"/>
          </a:p>
          <a:p>
            <a:pPr marL="0" indent="0">
              <a:buNone/>
            </a:pPr>
            <a:r>
              <a:rPr lang="en-GB" altLang="en-US" sz="2000"/>
              <a:t>     </a:t>
            </a:r>
            <a:r>
              <a:rPr lang="en-GB" altLang="en-US" sz="2000" b="1"/>
              <a:t>Sub Classes</a:t>
            </a:r>
            <a:endParaRPr lang="en-GB" altLang="en-US" sz="2000"/>
          </a:p>
          <a:p>
            <a:endParaRPr lang="en-GB" alt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6306" t="8660" r="6214" b="18613"/>
          <a:stretch>
            <a:fillRect/>
          </a:stretch>
        </p:blipFill>
        <p:spPr>
          <a:xfrm>
            <a:off x="1074420" y="4098925"/>
            <a:ext cx="9690735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GB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IMMUNOGLOBULIN A (I</a:t>
            </a:r>
            <a:r>
              <a:rPr lang="en-GB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</a:t>
            </a:r>
            <a:r>
              <a:rPr lang="en-US" altLang="en-GB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A)</a:t>
            </a:r>
            <a:endParaRPr lang="en-US" altLang="en-GB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en-GB" sz="2000"/>
          </a:p>
          <a:p>
            <a:r>
              <a:rPr lang="en-US" altLang="en-GB" sz="2000"/>
              <a:t> Constitutes 10-15 % of total immunoglobulins </a:t>
            </a:r>
            <a:endParaRPr lang="en-US" altLang="en-GB" sz="2000"/>
          </a:p>
          <a:p>
            <a:r>
              <a:rPr lang="en-US" altLang="en-GB" sz="2000"/>
              <a:t> Present in  saliva, tears, mucous </a:t>
            </a:r>
            <a:r>
              <a:rPr lang="en-GB" altLang="en-US" sz="2000"/>
              <a:t>     </a:t>
            </a:r>
            <a:endParaRPr lang="en-GB" altLang="en-US" sz="2000"/>
          </a:p>
          <a:p>
            <a:r>
              <a:rPr lang="en-GB" altLang="en-US" sz="2000"/>
              <a:t> R</a:t>
            </a:r>
            <a:r>
              <a:rPr lang="en-US" altLang="en-GB" sz="2000"/>
              <a:t>espiratory tract, digestive tract and genitourinary tract.</a:t>
            </a:r>
            <a:endParaRPr lang="en-US" altLang="en-GB" sz="2000"/>
          </a:p>
          <a:p>
            <a:r>
              <a:rPr lang="en-US" altLang="en-GB" sz="2000"/>
              <a:t> In serum exist as monomer</a:t>
            </a:r>
            <a:endParaRPr lang="en-US" altLang="en-GB" sz="2000"/>
          </a:p>
          <a:p>
            <a:r>
              <a:rPr lang="en-US" altLang="en-GB" sz="2000"/>
              <a:t> In external secretions exist as dimer called secretory Immunoglobulin.</a:t>
            </a:r>
            <a:endParaRPr lang="en-US" altLang="en-GB" sz="2000"/>
          </a:p>
          <a:p>
            <a:r>
              <a:rPr lang="en-US" altLang="en-GB" sz="2000"/>
              <a:t>Has 'J' chain and secretory piece.</a:t>
            </a:r>
            <a:endParaRPr lang="en-US" altLang="en-GB" sz="2000"/>
          </a:p>
          <a:p>
            <a:pPr marL="0" indent="0">
              <a:buNone/>
            </a:pPr>
            <a:r>
              <a:rPr lang="en-GB" altLang="en-US" sz="2000"/>
              <a:t>     Sub class A</a:t>
            </a:r>
            <a:r>
              <a:rPr lang="en-GB" altLang="en-US" sz="2000" baseline="-25000"/>
              <a:t>1</a:t>
            </a:r>
            <a:r>
              <a:rPr lang="en-GB" altLang="en-US" sz="2000"/>
              <a:t> , A</a:t>
            </a:r>
            <a:r>
              <a:rPr lang="en-GB" altLang="en-US" sz="2000" baseline="-25000"/>
              <a:t>2</a:t>
            </a:r>
            <a:endParaRPr lang="en-GB" altLang="en-US" sz="2000" baseline="-25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t="6411"/>
          <a:stretch>
            <a:fillRect/>
          </a:stretch>
        </p:blipFill>
        <p:spPr>
          <a:xfrm>
            <a:off x="5138420" y="3336925"/>
            <a:ext cx="5788025" cy="3318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085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GB">
                <a:solidFill>
                  <a:schemeClr val="tx1"/>
                </a:solidFill>
                <a:sym typeface="+mn-ea"/>
              </a:rPr>
              <a:t>IMMUNOGLOBULIN M (I</a:t>
            </a:r>
            <a:r>
              <a:rPr lang="en-GB" altLang="en-US">
                <a:solidFill>
                  <a:schemeClr val="tx1"/>
                </a:solidFill>
                <a:sym typeface="+mn-ea"/>
              </a:rPr>
              <a:t>g</a:t>
            </a:r>
            <a:r>
              <a:rPr lang="en-US" altLang="en-GB">
                <a:solidFill>
                  <a:schemeClr val="tx1"/>
                </a:solidFill>
                <a:sym typeface="+mn-ea"/>
              </a:rPr>
              <a:t> M)</a:t>
            </a:r>
            <a:endParaRPr lang="en-US" altLang="en-GB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GB" sz="2000"/>
              <a:t>Accounts for 5-10% of total serum proteins </a:t>
            </a:r>
            <a:endParaRPr lang="en-US" altLang="en-GB" sz="2000"/>
          </a:p>
          <a:p>
            <a:r>
              <a:rPr lang="en-US" altLang="en-GB" sz="2000"/>
              <a:t>Polymer of five monomeric units (pentamer) Held together by disulfide bonds and 'J' chain</a:t>
            </a:r>
            <a:r>
              <a:rPr lang="en-GB" altLang="en-US" sz="2000"/>
              <a:t>.</a:t>
            </a:r>
            <a:endParaRPr lang="en-US" altLang="en-GB" sz="2000"/>
          </a:p>
          <a:p>
            <a:r>
              <a:rPr lang="en-US" altLang="en-GB" sz="2000"/>
              <a:t>Most of IgM (80%) present intravascularly</a:t>
            </a:r>
            <a:endParaRPr lang="en-US" altLang="en-GB" sz="2000"/>
          </a:p>
          <a:p>
            <a:r>
              <a:rPr lang="en-US" altLang="en-GB" sz="2000"/>
              <a:t>Present in low concentration in intercellular tissue fluids</a:t>
            </a:r>
            <a:endParaRPr lang="en-US" altLang="en-GB" sz="2000"/>
          </a:p>
          <a:p>
            <a:r>
              <a:rPr lang="en-US" altLang="en-GB" sz="2000"/>
              <a:t>Cannot cross placenta</a:t>
            </a:r>
            <a:endParaRPr lang="en-US" altLang="en-GB" sz="2000"/>
          </a:p>
          <a:p>
            <a:r>
              <a:rPr lang="en-US" altLang="en-GB" sz="2000"/>
              <a:t>Presence of IgM antibody in serum of newborn indicate congenital infection.</a:t>
            </a:r>
            <a:endParaRPr lang="en-US" altLang="en-GB" sz="2000"/>
          </a:p>
          <a:p>
            <a:pPr marL="0" indent="0">
              <a:buNone/>
            </a:pPr>
            <a:endParaRPr lang="en-US" altLang="en-GB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1459" t="2439" r="4445" b="4176"/>
          <a:stretch>
            <a:fillRect/>
          </a:stretch>
        </p:blipFill>
        <p:spPr>
          <a:xfrm>
            <a:off x="970915" y="3508375"/>
            <a:ext cx="4342130" cy="3039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65" y="3666490"/>
            <a:ext cx="4210685" cy="2779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0" y="43815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490"/>
            <a:ext cx="10972800" cy="5890260"/>
          </a:xfrm>
        </p:spPr>
        <p:txBody>
          <a:bodyPr/>
          <a:p>
            <a:pPr marL="0" indent="0">
              <a:buNone/>
            </a:pPr>
            <a:r>
              <a:rPr lang="en-US" altLang="en-GB" sz="2800" b="1">
                <a:latin typeface="Times New Roman" panose="02020603050405020304" charset="0"/>
                <a:cs typeface="Times New Roman" panose="02020603050405020304" charset="0"/>
              </a:rPr>
              <a:t>IMMUNOGLOBULIN E (I</a:t>
            </a:r>
            <a:r>
              <a:rPr lang="en-GB" altLang="en-US" sz="2800" b="1"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en-GB" sz="2800" b="1">
                <a:latin typeface="Times New Roman" panose="02020603050405020304" charset="0"/>
                <a:cs typeface="Times New Roman" panose="02020603050405020304" charset="0"/>
              </a:rPr>
              <a:t> E)</a:t>
            </a:r>
            <a:endParaRPr lang="en-US" altLang="en-GB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Exit as a monomer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Has 4 constant region domains. Mol. Wt. 1,90,000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dalton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Normal serum concentration 0.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0004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ug/ml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Does not cross placenta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Involves in Type-I Hypersenstivity reaction.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IMMUNOGLOBULIN D (IGD)</a:t>
            </a:r>
            <a:endParaRPr lang="en-US" altLang="en-GB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Mol. Wt. 1,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0,000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dalton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Constitutes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% of total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immunoglobulin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IgD together with IgM is major membrane bound immunoglobulin on unstimulated B lymphocytes-acts as recognition receptors for antigens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3349</Words>
  <Application>WPS Presentation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Communications and Dialogues</vt:lpstr>
      <vt:lpstr>Immunoglobulins</vt:lpstr>
      <vt:lpstr>PowerPoint 演示文稿</vt:lpstr>
      <vt:lpstr>PowerPoint 演示文稿</vt:lpstr>
      <vt:lpstr>Structure of Immunoglobulin</vt:lpstr>
      <vt:lpstr>PowerPoint 演示文稿</vt:lpstr>
      <vt:lpstr>IMMUNOGLOBULIN G (Ig G)</vt:lpstr>
      <vt:lpstr>IMMUNOGLOBULIN A (IgA)</vt:lpstr>
      <vt:lpstr>IMMUNOGLOBULIN M (Ig M)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Immunoglobulins</dc:title>
  <dc:creator/>
  <cp:lastModifiedBy>sowmya spips</cp:lastModifiedBy>
  <cp:revision>7</cp:revision>
  <dcterms:created xsi:type="dcterms:W3CDTF">2025-03-03T06:44:00Z</dcterms:created>
  <dcterms:modified xsi:type="dcterms:W3CDTF">2025-03-03T08:12:55Z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5279665EE11C46758C483203EF6596AF_11</vt:lpwstr>
  </property>
  <property fmtid="{D5CDD505-2E9C-101B-9397-08002B2CF9AE}" pid="3" name="KSOProductBuildVer">
    <vt:lpwstr>2057-12.2.0.20341</vt:lpwstr>
  </property>
</Properties>
</file>