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ctr"/>
            <a:r>
              <a:rPr lang="en-GB" altLang="en-US" sz="7200" cap="all">
                <a:solidFill>
                  <a:schemeClr val="tx1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Elisa</a:t>
            </a:r>
            <a:endParaRPr lang="en-GB" altLang="en-US" sz="7200" cap="all">
              <a:solidFill>
                <a:schemeClr val="tx1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 algn="ctr"/>
            <a:r>
              <a:rPr lang="en-GB" altLang="en-US" sz="2800">
                <a:latin typeface="Times New Roman" panose="02020603050405020304" charset="0"/>
                <a:cs typeface="Times New Roman" panose="02020603050405020304" charset="0"/>
              </a:rPr>
              <a:t>R.Sowmya</a:t>
            </a:r>
            <a:endParaRPr lang="en-GB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GB" altLang="en-US" sz="2800">
                <a:latin typeface="Times New Roman" panose="02020603050405020304" charset="0"/>
                <a:cs typeface="Times New Roman" panose="02020603050405020304" charset="0"/>
              </a:rPr>
              <a:t>Assistant Professor</a:t>
            </a:r>
            <a:endParaRPr lang="en-GB" alt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St peter’s Institute Of Pharmaceutical sciences</a:t>
            </a:r>
            <a:endParaRPr lang="en-GB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175" y="568325"/>
            <a:ext cx="456565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705"/>
            <a:ext cx="10972800" cy="5948045"/>
          </a:xfrm>
        </p:spPr>
        <p:txBody>
          <a:bodyPr/>
          <a:p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Enzyme-Linked Immunosorbent Assay (ELISA) is a modern molecular method 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used to detect interactions between antigens and antibodies through the use of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enzymes.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It stands as one of the most sensitive enzyme immunoassays available for identifying and quantifying the presence of antigens or antibodies, particularly in clinical diagnostics for a range of diseases.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 antigens or antibodies are tagged with enzymes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like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alkaline phosphatase, horseradish peroxidase, and β-galactosidase.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chromogenic substrate specific to the enzyme (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Ex: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o-phenyldiamine dihydrochloride for peroxidase or p-nitrophenyl phosphate for alkaline phosphatase) is added. 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The enzyme bound to the antigen-antibody complex acts on the substrate—usually hydrolyzing it—to produce a color change. 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195"/>
            <a:ext cx="10972800" cy="5964555"/>
          </a:xfrm>
        </p:spPr>
        <p:txBody>
          <a:bodyPr/>
          <a:p>
            <a:endParaRPr lang="en-US" altLang="en-GB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This color change can be observed visually or measured by reading the optical density with a microassay plate reader (commonly referred to as an ELISA reader). A standard curve, established using known concentrations of antigen or antibody, is typically prepared to calculate the unknown quantities.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ELISA techniques can be broadly divided into four categories: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Direct Elisa</a:t>
            </a:r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Indirect Elisa</a:t>
            </a:r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Sandwich Elisa</a:t>
            </a:r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Competetive Elisa</a:t>
            </a:r>
            <a:endParaRPr lang="en-GB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305"/>
            <a:ext cx="11440160" cy="5973445"/>
          </a:xfrm>
        </p:spPr>
        <p:txBody>
          <a:bodyPr/>
          <a:p>
            <a:pPr marL="0" indent="0">
              <a:buNone/>
            </a:pPr>
            <a:r>
              <a:rPr lang="en-US" altLang="en-GB" sz="2800" b="1">
                <a:latin typeface="Times New Roman" panose="02020603050405020304" charset="0"/>
                <a:cs typeface="Times New Roman" panose="02020603050405020304" charset="0"/>
              </a:rPr>
              <a:t>Direct ELISA</a:t>
            </a:r>
            <a:endParaRPr lang="en-US" altLang="en-GB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It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is the simplest and fastest approach, using a single enzyme-linked antibody that 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binds directly to the antigen in the sample.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GB" sz="2400" b="1">
                <a:latin typeface="Times New Roman" panose="02020603050405020304" charset="0"/>
                <a:cs typeface="Times New Roman" panose="02020603050405020304" charset="0"/>
              </a:rPr>
              <a:t>Procedure:</a:t>
            </a:r>
            <a:endParaRPr lang="en-US" altLang="en-GB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ntigen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s coated on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to the wells of a microtiter plate, where the antigen adsorbs to the surface.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Wash to remove any unbound antigen.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Introduce an enzyme-conjugated antibody that attaches to the bound antigen.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 wash to eliminate excess unbound antibodies.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Add a chromogenic substrate, which reacts with the enzyme to produce a color change that is used for interpretation.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4841875"/>
            <a:ext cx="8920480" cy="148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180"/>
            <a:ext cx="11440160" cy="6609080"/>
          </a:xfrm>
        </p:spPr>
        <p:txBody>
          <a:bodyPr/>
          <a:p>
            <a:pPr marL="0" indent="0">
              <a:buNone/>
            </a:pPr>
            <a:r>
              <a:rPr lang="en-US" altLang="en-GB" b="1"/>
              <a:t>Indirect ELISA</a:t>
            </a:r>
            <a:endParaRPr lang="en-US" altLang="en-GB" b="1"/>
          </a:p>
          <a:p>
            <a:pPr marL="0" indent="0">
              <a:buNone/>
            </a:pP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It uses a secondary enzyme-linked antibody to detect the primary antibody bound to the antigen.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GB" sz="2400" b="1">
                <a:latin typeface="Times New Roman" panose="02020603050405020304" charset="0"/>
                <a:cs typeface="Times New Roman" panose="02020603050405020304" charset="0"/>
              </a:rPr>
              <a:t>Procedure:</a:t>
            </a:r>
            <a:endParaRPr lang="en-US" altLang="en-GB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Immobilize known antigens that are specific to the antibody of interest in the wells.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Carefully wash the wells to remove any unbound or contaminant antigens.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Add the serum sample; if specific antibodies are present, they will bind to the immobilized antigen.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Wash again, then add an enzyme-linked secondary antibody that targets the bound primary antibody.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After another wash, add a substrate to observe the resulting color change.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3172" t="17068" b="12456"/>
          <a:stretch>
            <a:fillRect/>
          </a:stretch>
        </p:blipFill>
        <p:spPr>
          <a:xfrm>
            <a:off x="1028700" y="4914265"/>
            <a:ext cx="9940925" cy="1785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760"/>
            <a:ext cx="12192000" cy="6598285"/>
          </a:xfrm>
        </p:spPr>
        <p:txBody>
          <a:bodyPr/>
          <a:p>
            <a:pPr marL="0" indent="0">
              <a:buNone/>
            </a:pPr>
            <a:r>
              <a:rPr lang="en-US" altLang="en-GB" b="1">
                <a:latin typeface="Times New Roman" panose="02020603050405020304" charset="0"/>
                <a:cs typeface="Times New Roman" panose="02020603050405020304" charset="0"/>
              </a:rPr>
              <a:t>Sandwich ELISA</a:t>
            </a:r>
            <a:endParaRPr lang="en-US" altLang="en-GB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This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is mainly used for antigen detection.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en-GB" sz="2400" b="1">
                <a:latin typeface="Times New Roman" panose="02020603050405020304" charset="0"/>
                <a:cs typeface="Times New Roman" panose="02020603050405020304" charset="0"/>
              </a:rPr>
              <a:t>Procedure:</a:t>
            </a:r>
            <a:endParaRPr lang="en-US" altLang="en-GB" sz="24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Coat the well with capture antibodies.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Wash to remove any unbound capture antibody.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Add the sample containing the antigen, allowing it to bind to the capture antibodies.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Wash again, then add the enzyme-linked detection antibody, which binds to a different site on the antigen.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After a final wash, add the substrate</a:t>
            </a:r>
            <a:r>
              <a:rPr lang="en-GB" altLang="en-US" sz="2400">
                <a:latin typeface="Times New Roman" panose="02020603050405020304" charset="0"/>
                <a:cs typeface="Times New Roman" panose="02020603050405020304" charset="0"/>
              </a:rPr>
              <a:t> and the </a:t>
            </a:r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color change indicates the presence of the antigen.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2225" t="12406" r="2239" b="12732"/>
          <a:stretch>
            <a:fillRect/>
          </a:stretch>
        </p:blipFill>
        <p:spPr>
          <a:xfrm>
            <a:off x="1302385" y="4490720"/>
            <a:ext cx="8832215" cy="1896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15" y="168910"/>
            <a:ext cx="11725275" cy="6506845"/>
          </a:xfrm>
        </p:spPr>
        <p:txBody>
          <a:bodyPr/>
          <a:p>
            <a:pPr marL="0" indent="0">
              <a:buNone/>
            </a:pPr>
            <a:r>
              <a:rPr lang="en-US" altLang="en-GB" b="1"/>
              <a:t>Competitive ELISA</a:t>
            </a:r>
            <a:endParaRPr lang="en-US" altLang="en-GB" b="1"/>
          </a:p>
          <a:p>
            <a:pPr marL="0" indent="0">
              <a:buNone/>
            </a:pPr>
            <a:r>
              <a:rPr lang="en-US" altLang="en-GB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Procedure:</a:t>
            </a:r>
            <a:endParaRPr lang="en-US" altLang="en-GB" sz="2400" b="1"/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Primary antibody (unlabeled) is incubated with sample antigen.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Antibody-antigen complexes are then added to well plates which are pre-coated with the same antigen.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Unbound antibody is removed by washing the plate. (The more antigen in the sample, the less antibody will be able to bind to the antigen in the well, hence “competition.”)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The secondary antibody that is specific to the primary antibody and conjugated with an enzyme is added.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2400">
                <a:latin typeface="Times New Roman" panose="02020603050405020304" charset="0"/>
                <a:cs typeface="Times New Roman" panose="02020603050405020304" charset="0"/>
              </a:rPr>
              <a:t>A substrate is added, and the remaining enzymes elicit a chromogenic or fluorescent signal.</a:t>
            </a:r>
            <a:endParaRPr lang="en-US" altLang="en-GB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960" y="4535805"/>
            <a:ext cx="10701020" cy="2230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8950"/>
            <a:ext cx="10972800" cy="5638800"/>
          </a:xfrm>
        </p:spPr>
        <p:txBody>
          <a:bodyPr/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pPr marL="0" indent="0">
              <a:buNone/>
            </a:pPr>
            <a:r>
              <a:rPr lang="en-GB" altLang="en-US"/>
              <a:t>                                  </a:t>
            </a:r>
            <a:r>
              <a:rPr lang="en-GB" altLang="en-US" sz="4400" b="1" i="1">
                <a:latin typeface="Times New Roman" panose="02020603050405020304" charset="0"/>
                <a:cs typeface="Times New Roman" panose="02020603050405020304" charset="0"/>
              </a:rPr>
              <a:t>THANK YOU</a:t>
            </a:r>
            <a:endParaRPr lang="en-GB" altLang="en-US" sz="44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0" y="0"/>
            <a:ext cx="996950" cy="8763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3381</Words>
  <Application>WPS Presentation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Times New Roman</vt:lpstr>
      <vt:lpstr>Green Color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Elisa</dc:title>
  <dc:creator>47967</dc:creator>
  <cp:lastModifiedBy>47967</cp:lastModifiedBy>
  <cp:revision>5</cp:revision>
  <dcterms:created xsi:type="dcterms:W3CDTF">2025-03-03T05:46:10Z</dcterms:created>
  <dcterms:modified xsi:type="dcterms:W3CDTF">2025-03-03T07:55:01Z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B2707A7982E24385B15905858245C6BA_11</vt:lpwstr>
  </property>
  <property fmtid="{D5CDD505-2E9C-101B-9397-08002B2CF9AE}" pid="3" name="KSOProductBuildVer">
    <vt:lpwstr>2057-12.2.0.20341</vt:lpwstr>
  </property>
</Properties>
</file>