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6" r:id="rId36"/>
    <p:sldId id="297" r:id="rId37"/>
    <p:sldId id="298" r:id="rId38"/>
    <p:sldId id="299" r:id="rId39"/>
    <p:sldId id="300" r:id="rId40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1263" y="2995041"/>
            <a:ext cx="3895090" cy="3618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755" y="-186486"/>
            <a:ext cx="8335568" cy="152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8703" y="2960623"/>
            <a:ext cx="6728459" cy="2280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mcgill.ca/~rwest/link-suggestion/wpcd_2008-09_augmented/wp/m/Manganese.htm" TargetMode="External"/><Relationship Id="rId2" Type="http://schemas.openxmlformats.org/officeDocument/2006/relationships/hyperlink" Target="https://www.cs.mcgill.ca/~rwest/link-suggestion/wpcd_2008-09_augmented/wp/p/Potassium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cs.mcgill.ca/~rwest/link-suggestion/wpcd_2008-09_augmented/wp/o/Oxygen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165" rIns="0" bIns="0" rtlCol="0">
            <a:spAutoFit/>
          </a:bodyPr>
          <a:lstStyle/>
          <a:p>
            <a:pPr marL="2221230">
              <a:lnSpc>
                <a:spcPct val="100000"/>
              </a:lnSpc>
              <a:spcBef>
                <a:spcPts val="100"/>
              </a:spcBef>
            </a:pPr>
            <a:r>
              <a:rPr sz="5400" b="0" spc="-10" dirty="0">
                <a:latin typeface="Calibri"/>
                <a:cs typeface="Calibri"/>
              </a:rPr>
              <a:t>Antimicrobials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1" y="4280738"/>
            <a:ext cx="3769995" cy="130740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/>
            <a:r>
              <a:rPr lang="en-US" sz="28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  <a:p>
            <a:pPr algn="ctr"/>
            <a:r>
              <a:rPr lang="en-US" sz="2800" b="1" cap="none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ANUSHA</a:t>
            </a:r>
            <a:endParaRPr lang="en-US" sz="2800" b="1" cap="none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cap="non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(Assistant </a:t>
            </a:r>
            <a:r>
              <a:rPr lang="en-US" sz="2800" b="1" cap="non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Professor)</a:t>
            </a:r>
            <a:endParaRPr sz="27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62200" y="1600200"/>
            <a:ext cx="4419600" cy="2209800"/>
            <a:chOff x="2362200" y="1600200"/>
            <a:chExt cx="4419600" cy="2209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1151" y="2173223"/>
              <a:ext cx="3660648" cy="16367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200" y="1600200"/>
              <a:ext cx="1261872" cy="758951"/>
            </a:xfrm>
            <a:prstGeom prst="rect">
              <a:avLst/>
            </a:prstGeom>
          </p:spPr>
        </p:pic>
      </p:grpSp>
      <p:sp>
        <p:nvSpPr>
          <p:cNvPr id="46082" name="AutoShape 2" descr="Institute of Pharmaceutical Scienc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nstitute of Pharmaceutical Scienc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6" name="Picture 6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1148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572" y="306324"/>
            <a:ext cx="8229600" cy="533400"/>
          </a:xfrm>
          <a:prstGeom prst="rect">
            <a:avLst/>
          </a:prstGeom>
          <a:solidFill>
            <a:srgbClr val="FFFF00"/>
          </a:solidFill>
          <a:ln w="9144">
            <a:solidFill>
              <a:srgbClr val="96460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15"/>
              </a:lnSpc>
            </a:pPr>
            <a:r>
              <a:rPr sz="4400" b="0" spc="-35" dirty="0">
                <a:latin typeface="Calibri"/>
                <a:cs typeface="Calibri"/>
              </a:rPr>
              <a:t>Hydrogen</a:t>
            </a:r>
            <a:r>
              <a:rPr sz="4400" b="0" spc="-210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peroxide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263" y="787866"/>
            <a:ext cx="3896360" cy="1379855"/>
          </a:xfrm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1935"/>
              </a:spcBef>
            </a:pPr>
            <a:r>
              <a:rPr sz="3200" b="1" spc="-20" dirty="0">
                <a:solidFill>
                  <a:srgbClr val="6E2E9F"/>
                </a:solidFill>
                <a:latin typeface="Calibri"/>
                <a:cs typeface="Calibri"/>
              </a:rPr>
              <a:t>Physical</a:t>
            </a:r>
            <a:r>
              <a:rPr sz="3200" b="1" spc="-140" dirty="0">
                <a:solidFill>
                  <a:srgbClr val="6E2E9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6E2E9F"/>
                </a:solidFill>
                <a:latin typeface="Calibri"/>
                <a:cs typeface="Calibri"/>
              </a:rPr>
              <a:t>properties</a:t>
            </a:r>
            <a:endParaRPr sz="32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1625"/>
              </a:spcBef>
              <a:buFont typeface="Arial"/>
              <a:buChar char="•"/>
              <a:tabLst>
                <a:tab pos="353695" algn="l"/>
                <a:tab pos="814069" algn="l"/>
                <a:tab pos="1661795" algn="l"/>
                <a:tab pos="2546350" algn="l"/>
              </a:tabLst>
            </a:pPr>
            <a:r>
              <a:rPr sz="2800" spc="-2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pure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state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0" dirty="0">
                <a:latin typeface="Calibri"/>
                <a:cs typeface="Calibri"/>
              </a:rPr>
              <a:t>hydrogen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640" y="2141347"/>
            <a:ext cx="146748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Calibri"/>
                <a:cs typeface="Calibri"/>
              </a:rPr>
              <a:t>peroxide </a:t>
            </a:r>
            <a:r>
              <a:rPr sz="2800" spc="-20" dirty="0">
                <a:latin typeface="Calibri"/>
                <a:cs typeface="Calibri"/>
              </a:rPr>
              <a:t>colourless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9402" y="2141347"/>
            <a:ext cx="1767839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" marR="5080" indent="-30480">
              <a:lnSpc>
                <a:spcPct val="100000"/>
              </a:lnSpc>
              <a:spcBef>
                <a:spcPts val="105"/>
              </a:spcBef>
              <a:tabLst>
                <a:tab pos="780415" algn="l"/>
                <a:tab pos="1140460" algn="l"/>
              </a:tabLst>
            </a:pPr>
            <a:r>
              <a:rPr sz="2800" spc="-2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almost </a:t>
            </a:r>
            <a:r>
              <a:rPr sz="2800" spc="-20" dirty="0">
                <a:latin typeface="Calibri"/>
                <a:cs typeface="Calibri"/>
              </a:rPr>
              <a:t>(very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20" dirty="0">
                <a:latin typeface="Calibri"/>
                <a:cs typeface="Calibri"/>
              </a:rPr>
              <a:t>pale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263" y="2995041"/>
            <a:ext cx="3895090" cy="3618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marR="9525" algn="just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alibri"/>
                <a:cs typeface="Calibri"/>
              </a:rPr>
              <a:t>blue)</a:t>
            </a:r>
            <a:r>
              <a:rPr sz="2800" spc="40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liquid,</a:t>
            </a:r>
            <a:r>
              <a:rPr sz="2800" spc="409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acidic</a:t>
            </a:r>
            <a:r>
              <a:rPr sz="2800" spc="409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taste.</a:t>
            </a:r>
            <a:endParaRPr sz="2800">
              <a:latin typeface="Calibri"/>
              <a:cs typeface="Calibri"/>
            </a:endParaRPr>
          </a:p>
          <a:p>
            <a:pPr marL="353695" marR="5080" indent="-341630" algn="just">
              <a:lnSpc>
                <a:spcPct val="100000"/>
              </a:lnSpc>
              <a:spcBef>
                <a:spcPts val="700"/>
              </a:spcBef>
              <a:buSzPct val="64285"/>
              <a:buFont typeface="Arial"/>
              <a:buChar char="•"/>
              <a:tabLst>
                <a:tab pos="353695" algn="l"/>
                <a:tab pos="434975" algn="l"/>
              </a:tabLst>
            </a:pPr>
            <a:r>
              <a:rPr sz="2800" dirty="0">
                <a:latin typeface="Calibri"/>
                <a:cs typeface="Calibri"/>
              </a:rPr>
              <a:t>	It</a:t>
            </a:r>
            <a:r>
              <a:rPr sz="2800" spc="2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melts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272.4</a:t>
            </a:r>
            <a:r>
              <a:rPr sz="2800" spc="2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16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17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boiling</a:t>
            </a:r>
            <a:r>
              <a:rPr sz="2800" spc="17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point</a:t>
            </a:r>
            <a:r>
              <a:rPr sz="2800" spc="175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423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K.</a:t>
            </a:r>
            <a:endParaRPr sz="2800">
              <a:latin typeface="Calibri"/>
              <a:cs typeface="Calibri"/>
            </a:endParaRPr>
          </a:p>
          <a:p>
            <a:pPr marL="351790" marR="9525" indent="-339725" algn="just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3695" algn="l"/>
              </a:tabLst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miscible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water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	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580" dirty="0">
                <a:latin typeface="Calibri"/>
                <a:cs typeface="Calibri"/>
              </a:rPr>
              <a:t>   </a:t>
            </a:r>
            <a:r>
              <a:rPr sz="2800" dirty="0">
                <a:latin typeface="Calibri"/>
                <a:cs typeface="Calibri"/>
              </a:rPr>
              <a:t>proportions</a:t>
            </a:r>
            <a:r>
              <a:rPr sz="2800" spc="580" dirty="0">
                <a:latin typeface="Calibri"/>
                <a:cs typeface="Calibri"/>
              </a:rPr>
              <a:t>   </a:t>
            </a:r>
            <a:r>
              <a:rPr sz="2800" spc="-25" dirty="0">
                <a:latin typeface="Calibri"/>
                <a:cs typeface="Calibri"/>
              </a:rPr>
              <a:t>and 	</a:t>
            </a:r>
            <a:r>
              <a:rPr sz="2800" spc="-10" dirty="0">
                <a:latin typeface="Calibri"/>
                <a:cs typeface="Calibri"/>
              </a:rPr>
              <a:t>forms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hydrates.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5435" y="974547"/>
            <a:ext cx="338201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6E2E9F"/>
                </a:solidFill>
                <a:latin typeface="Calibri"/>
                <a:cs typeface="Calibri"/>
              </a:rPr>
              <a:t>Chemical</a:t>
            </a:r>
            <a:r>
              <a:rPr sz="3200" b="1" spc="-165" dirty="0">
                <a:solidFill>
                  <a:srgbClr val="6E2E9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6E2E9F"/>
                </a:solidFill>
                <a:latin typeface="Calibri"/>
                <a:cs typeface="Calibri"/>
              </a:rPr>
              <a:t>properties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1375" y="1589277"/>
            <a:ext cx="18446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1616075" algn="l"/>
              </a:tabLst>
            </a:pPr>
            <a:r>
              <a:rPr sz="2800" spc="-25" dirty="0">
                <a:latin typeface="Calibri"/>
                <a:cs typeface="Calibri"/>
              </a:rPr>
              <a:t>It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4275" y="1973021"/>
            <a:ext cx="18827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Calibri"/>
                <a:cs typeface="Calibri"/>
              </a:rPr>
              <a:t>decomposed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1166" y="1570989"/>
            <a:ext cx="995044" cy="859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3275"/>
              </a:lnSpc>
              <a:spcBef>
                <a:spcPts val="105"/>
              </a:spcBef>
            </a:pPr>
            <a:r>
              <a:rPr sz="2800" spc="-15" dirty="0">
                <a:latin typeface="Calibri"/>
                <a:cs typeface="Calibri"/>
              </a:rPr>
              <a:t>rapidly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ts val="3275"/>
              </a:lnSpc>
            </a:pPr>
            <a:r>
              <a:rPr sz="2800" spc="-2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584" y="5370576"/>
            <a:ext cx="94487" cy="22250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4703" y="5370576"/>
            <a:ext cx="94487" cy="2225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651375" y="2357755"/>
            <a:ext cx="3897629" cy="331406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marR="5080" algn="just">
              <a:lnSpc>
                <a:spcPct val="90000"/>
              </a:lnSpc>
              <a:spcBef>
                <a:spcPts val="440"/>
              </a:spcBef>
            </a:pPr>
            <a:r>
              <a:rPr sz="2800" dirty="0">
                <a:latin typeface="Calibri"/>
                <a:cs typeface="Calibri"/>
              </a:rPr>
              <a:t>coming</a:t>
            </a:r>
            <a:r>
              <a:rPr sz="2800" spc="5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contact</a:t>
            </a:r>
            <a:r>
              <a:rPr sz="2800" spc="5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oxidiable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organic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matter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3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3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certain</a:t>
            </a:r>
            <a:r>
              <a:rPr sz="2800" spc="3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metals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114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also</a:t>
            </a:r>
            <a:r>
              <a:rPr sz="2800" spc="13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12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allowed</a:t>
            </a:r>
            <a:r>
              <a:rPr sz="2800" spc="114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become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alkaline.</a:t>
            </a:r>
            <a:endParaRPr sz="2800">
              <a:latin typeface="Calibri"/>
              <a:cs typeface="Calibri"/>
            </a:endParaRPr>
          </a:p>
          <a:p>
            <a:pPr marL="356870" marR="26034" indent="-34480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6870" algn="l"/>
                <a:tab pos="1292860" algn="l"/>
                <a:tab pos="1362710" algn="l"/>
                <a:tab pos="2091689" algn="l"/>
                <a:tab pos="3302635" algn="l"/>
              </a:tabLst>
            </a:pPr>
            <a:r>
              <a:rPr sz="2800" spc="-25" dirty="0">
                <a:latin typeface="Calibri"/>
                <a:cs typeface="Calibri"/>
              </a:rPr>
              <a:t>it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decomposes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5" dirty="0">
                <a:latin typeface="Calibri"/>
                <a:cs typeface="Calibri"/>
              </a:rPr>
              <a:t>into </a:t>
            </a:r>
            <a:r>
              <a:rPr sz="2800" spc="-10" dirty="0">
                <a:latin typeface="Calibri"/>
                <a:cs typeface="Calibri"/>
              </a:rPr>
              <a:t>water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2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oxygen </a:t>
            </a:r>
            <a:r>
              <a:rPr sz="2800" dirty="0">
                <a:latin typeface="Calibri"/>
                <a:cs typeface="Calibri"/>
              </a:rPr>
              <a:t>H2O2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→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H2O+O2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4" name="Picture 13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257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95" y="615695"/>
            <a:ext cx="8497824" cy="5353470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49" y="206755"/>
            <a:ext cx="8566785" cy="5965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000FF"/>
                </a:solidFill>
                <a:latin typeface="Calibri"/>
                <a:cs typeface="Calibri"/>
              </a:rPr>
              <a:t>PREPARATION</a:t>
            </a:r>
            <a:endParaRPr sz="3000" dirty="0">
              <a:latin typeface="Calibri"/>
              <a:cs typeface="Calibri"/>
            </a:endParaRPr>
          </a:p>
          <a:p>
            <a:pPr marL="440055" indent="-376555" algn="just">
              <a:lnSpc>
                <a:spcPct val="100000"/>
              </a:lnSpc>
              <a:buAutoNum type="arabicPeriod"/>
              <a:tabLst>
                <a:tab pos="440055" algn="l"/>
              </a:tabLst>
            </a:pPr>
            <a:r>
              <a:rPr sz="3000" b="1" dirty="0">
                <a:latin typeface="Calibri"/>
                <a:cs typeface="Calibri"/>
              </a:rPr>
              <a:t>From</a:t>
            </a:r>
            <a:r>
              <a:rPr sz="3000" b="1" spc="-14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sodium</a:t>
            </a:r>
            <a:r>
              <a:rPr sz="3000" b="1" spc="-100" dirty="0">
                <a:latin typeface="Calibri"/>
                <a:cs typeface="Calibri"/>
              </a:rPr>
              <a:t> </a:t>
            </a:r>
            <a:r>
              <a:rPr sz="3000" b="1" spc="-30" dirty="0">
                <a:latin typeface="Calibri"/>
                <a:cs typeface="Calibri"/>
              </a:rPr>
              <a:t>peroxide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65" dirty="0">
                <a:latin typeface="Calibri"/>
                <a:cs typeface="Calibri"/>
              </a:rPr>
              <a:t>(Merck’s</a:t>
            </a:r>
            <a:r>
              <a:rPr sz="3000" b="1" spc="-10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method)</a:t>
            </a:r>
            <a:endParaRPr sz="3000" dirty="0">
              <a:latin typeface="Calibri"/>
              <a:cs typeface="Calibri"/>
            </a:endParaRPr>
          </a:p>
          <a:p>
            <a:pPr marL="404495" marR="55880" lvl="1" indent="-341630" algn="just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404495" algn="l"/>
              </a:tabLst>
            </a:pPr>
            <a:r>
              <a:rPr sz="3000" dirty="0">
                <a:latin typeface="Calibri"/>
                <a:cs typeface="Calibri"/>
              </a:rPr>
              <a:t>Calculated</a:t>
            </a:r>
            <a:r>
              <a:rPr sz="3000" spc="6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amount</a:t>
            </a:r>
            <a:r>
              <a:rPr sz="3000" spc="6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6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sodium</a:t>
            </a:r>
            <a:r>
              <a:rPr sz="3000" spc="6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peroxide</a:t>
            </a:r>
            <a:r>
              <a:rPr sz="3000" spc="5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(Na</a:t>
            </a:r>
            <a:r>
              <a:rPr sz="3000" baseline="-16666" dirty="0">
                <a:latin typeface="Calibri"/>
                <a:cs typeface="Calibri"/>
              </a:rPr>
              <a:t>2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baseline="-16666" dirty="0">
                <a:latin typeface="Calibri"/>
                <a:cs typeface="Calibri"/>
              </a:rPr>
              <a:t>2</a:t>
            </a:r>
            <a:r>
              <a:rPr sz="3000" dirty="0">
                <a:latin typeface="Calibri"/>
                <a:cs typeface="Calibri"/>
              </a:rPr>
              <a:t>)</a:t>
            </a:r>
            <a:r>
              <a:rPr sz="3000" spc="61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is </a:t>
            </a:r>
            <a:r>
              <a:rPr sz="3000" dirty="0">
                <a:latin typeface="Calibri"/>
                <a:cs typeface="Calibri"/>
              </a:rPr>
              <a:t>gradually</a:t>
            </a:r>
            <a:r>
              <a:rPr sz="3000" spc="17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added</a:t>
            </a:r>
            <a:r>
              <a:rPr sz="3000" spc="18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16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an</a:t>
            </a:r>
            <a:r>
              <a:rPr sz="3000" spc="180" dirty="0">
                <a:latin typeface="Calibri"/>
                <a:cs typeface="Calibri"/>
              </a:rPr>
              <a:t>  </a:t>
            </a:r>
            <a:r>
              <a:rPr sz="3000" spc="-20" dirty="0">
                <a:latin typeface="Calibri"/>
                <a:cs typeface="Calibri"/>
              </a:rPr>
              <a:t>ice-</a:t>
            </a:r>
            <a:r>
              <a:rPr sz="3000" dirty="0">
                <a:latin typeface="Calibri"/>
                <a:cs typeface="Calibri"/>
              </a:rPr>
              <a:t>cold</a:t>
            </a:r>
            <a:r>
              <a:rPr sz="3000" spc="18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solution</a:t>
            </a:r>
            <a:r>
              <a:rPr sz="3000" spc="18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180" dirty="0">
                <a:latin typeface="Calibri"/>
                <a:cs typeface="Calibri"/>
              </a:rPr>
              <a:t>  </a:t>
            </a:r>
            <a:r>
              <a:rPr sz="3000" spc="-25" dirty="0">
                <a:latin typeface="Calibri"/>
                <a:cs typeface="Calibri"/>
              </a:rPr>
              <a:t>20% </a:t>
            </a:r>
            <a:r>
              <a:rPr sz="3000" dirty="0">
                <a:latin typeface="Calibri"/>
                <a:cs typeface="Calibri"/>
              </a:rPr>
              <a:t>H</a:t>
            </a:r>
            <a:r>
              <a:rPr sz="3000" baseline="-16666" dirty="0">
                <a:latin typeface="Calibri"/>
                <a:cs typeface="Calibri"/>
              </a:rPr>
              <a:t>2</a:t>
            </a:r>
            <a:r>
              <a:rPr sz="3000" dirty="0">
                <a:latin typeface="Calibri"/>
                <a:cs typeface="Calibri"/>
              </a:rPr>
              <a:t>SO</a:t>
            </a:r>
            <a:r>
              <a:rPr sz="3000" baseline="-16666" dirty="0">
                <a:latin typeface="Calibri"/>
                <a:cs typeface="Calibri"/>
              </a:rPr>
              <a:t>4</a:t>
            </a:r>
            <a:r>
              <a:rPr sz="3000" spc="247" baseline="-16666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small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lots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constant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stirring.</a:t>
            </a:r>
            <a:endParaRPr sz="3000" dirty="0">
              <a:latin typeface="Calibri"/>
              <a:cs typeface="Calibri"/>
            </a:endParaRPr>
          </a:p>
          <a:p>
            <a:pPr marR="1270" algn="ctr">
              <a:lnSpc>
                <a:spcPct val="100000"/>
              </a:lnSpc>
              <a:spcBef>
                <a:spcPts val="3504"/>
              </a:spcBef>
            </a:pPr>
            <a:r>
              <a:rPr sz="3000" dirty="0">
                <a:latin typeface="Calibri"/>
                <a:cs typeface="Calibri"/>
              </a:rPr>
              <a:t>Na</a:t>
            </a:r>
            <a:r>
              <a:rPr sz="3000" baseline="-16666" dirty="0">
                <a:latin typeface="Calibri"/>
                <a:cs typeface="Calibri"/>
              </a:rPr>
              <a:t>2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baseline="-16666" dirty="0">
                <a:latin typeface="Calibri"/>
                <a:cs typeface="Calibri"/>
              </a:rPr>
              <a:t>2</a:t>
            </a:r>
            <a:r>
              <a:rPr sz="3000" spc="-82" baseline="-16666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+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</a:t>
            </a:r>
            <a:r>
              <a:rPr sz="3000" baseline="-16666" dirty="0">
                <a:latin typeface="Calibri"/>
                <a:cs typeface="Calibri"/>
              </a:rPr>
              <a:t>2</a:t>
            </a:r>
            <a:r>
              <a:rPr sz="3000" dirty="0">
                <a:latin typeface="Calibri"/>
                <a:cs typeface="Calibri"/>
              </a:rPr>
              <a:t>SO</a:t>
            </a:r>
            <a:r>
              <a:rPr sz="3000" baseline="-16666" dirty="0">
                <a:latin typeface="Calibri"/>
                <a:cs typeface="Calibri"/>
              </a:rPr>
              <a:t>4</a:t>
            </a:r>
            <a:r>
              <a:rPr sz="3000" spc="232" baseline="-16666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→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Na</a:t>
            </a:r>
            <a:r>
              <a:rPr sz="3000" baseline="-16666" dirty="0">
                <a:latin typeface="Calibri"/>
                <a:cs typeface="Calibri"/>
              </a:rPr>
              <a:t>2</a:t>
            </a:r>
            <a:r>
              <a:rPr sz="3000" dirty="0">
                <a:latin typeface="Calibri"/>
                <a:cs typeface="Calibri"/>
              </a:rPr>
              <a:t>SO</a:t>
            </a:r>
            <a:r>
              <a:rPr sz="3000" baseline="-16666" dirty="0">
                <a:latin typeface="Calibri"/>
                <a:cs typeface="Calibri"/>
              </a:rPr>
              <a:t>4</a:t>
            </a:r>
            <a:r>
              <a:rPr sz="3000" spc="-112" baseline="-16666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+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H</a:t>
            </a:r>
            <a:r>
              <a:rPr sz="3000" spc="-30" baseline="-16666" dirty="0">
                <a:latin typeface="Calibri"/>
                <a:cs typeface="Calibri"/>
              </a:rPr>
              <a:t>2</a:t>
            </a:r>
            <a:r>
              <a:rPr sz="3000" spc="-20" dirty="0">
                <a:latin typeface="Calibri"/>
                <a:cs typeface="Calibri"/>
              </a:rPr>
              <a:t>O</a:t>
            </a:r>
            <a:r>
              <a:rPr sz="3000" spc="-30" baseline="-16666" dirty="0">
                <a:latin typeface="Calibri"/>
                <a:cs typeface="Calibri"/>
              </a:rPr>
              <a:t>2</a:t>
            </a:r>
            <a:endParaRPr sz="3000" baseline="-16666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3000" dirty="0">
              <a:latin typeface="Calibri"/>
              <a:cs typeface="Calibri"/>
            </a:endParaRPr>
          </a:p>
          <a:p>
            <a:pPr marL="63500" marR="62865">
              <a:lnSpc>
                <a:spcPts val="2910"/>
              </a:lnSpc>
              <a:tabLst>
                <a:tab pos="1044575" algn="l"/>
                <a:tab pos="2395855" algn="l"/>
                <a:tab pos="3685540" algn="l"/>
                <a:tab pos="4139565" algn="l"/>
                <a:tab pos="6493510" algn="l"/>
                <a:tab pos="7966075" algn="l"/>
              </a:tabLst>
            </a:pPr>
            <a:r>
              <a:rPr sz="3000" spc="-20" dirty="0">
                <a:latin typeface="Calibri"/>
                <a:cs typeface="Calibri"/>
              </a:rPr>
              <a:t>Upon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cooling,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crystals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25" dirty="0">
                <a:latin typeface="Calibri"/>
                <a:cs typeface="Calibri"/>
              </a:rPr>
              <a:t>of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Na</a:t>
            </a:r>
            <a:r>
              <a:rPr sz="3000" spc="-15" baseline="-16666" dirty="0">
                <a:latin typeface="Calibri"/>
                <a:cs typeface="Calibri"/>
              </a:rPr>
              <a:t>2</a:t>
            </a:r>
            <a:r>
              <a:rPr sz="3000" spc="-10" dirty="0">
                <a:latin typeface="Calibri"/>
                <a:cs typeface="Calibri"/>
              </a:rPr>
              <a:t>SO</a:t>
            </a:r>
            <a:r>
              <a:rPr sz="3000" spc="-15" baseline="-16666" dirty="0">
                <a:latin typeface="Calibri"/>
                <a:cs typeface="Calibri"/>
              </a:rPr>
              <a:t>4</a:t>
            </a:r>
            <a:r>
              <a:rPr sz="3000" spc="-10" dirty="0">
                <a:latin typeface="Calibri"/>
                <a:cs typeface="Calibri"/>
              </a:rPr>
              <a:t>.10H</a:t>
            </a:r>
            <a:r>
              <a:rPr sz="3000" spc="-15" baseline="-16666" dirty="0">
                <a:latin typeface="Calibri"/>
                <a:cs typeface="Calibri"/>
              </a:rPr>
              <a:t>2</a:t>
            </a:r>
            <a:r>
              <a:rPr sz="3000" spc="-10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separate</a:t>
            </a:r>
            <a:r>
              <a:rPr sz="3000" dirty="0">
                <a:latin typeface="Calibri"/>
                <a:cs typeface="Calibri"/>
              </a:rPr>
              <a:t>	</a:t>
            </a:r>
            <a:r>
              <a:rPr sz="3000" spc="-25" dirty="0">
                <a:latin typeface="Calibri"/>
                <a:cs typeface="Calibri"/>
              </a:rPr>
              <a:t>out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resulting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solution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contains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about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30%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</a:t>
            </a:r>
            <a:r>
              <a:rPr sz="3000" spc="-15" baseline="-16666" dirty="0">
                <a:latin typeface="Calibri"/>
                <a:cs typeface="Calibri"/>
              </a:rPr>
              <a:t>2</a:t>
            </a:r>
            <a:r>
              <a:rPr sz="3000" spc="-10" dirty="0">
                <a:latin typeface="Calibri"/>
                <a:cs typeface="Calibri"/>
              </a:rPr>
              <a:t>O</a:t>
            </a:r>
            <a:r>
              <a:rPr sz="3000" spc="-15" baseline="-16666" dirty="0">
                <a:latin typeface="Calibri"/>
                <a:cs typeface="Calibri"/>
              </a:rPr>
              <a:t>2</a:t>
            </a:r>
            <a:r>
              <a:rPr sz="3000" spc="-10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  <a:p>
            <a:pPr marL="63500" marR="108585">
              <a:lnSpc>
                <a:spcPts val="2910"/>
              </a:lnSpc>
              <a:spcBef>
                <a:spcPts val="685"/>
              </a:spcBef>
            </a:pPr>
            <a:r>
              <a:rPr sz="3000" dirty="0">
                <a:latin typeface="Calibri"/>
                <a:cs typeface="Calibri"/>
              </a:rPr>
              <a:t>The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solution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also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contains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some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dissolved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Na</a:t>
            </a:r>
            <a:r>
              <a:rPr sz="3000" baseline="-16666" dirty="0">
                <a:latin typeface="Calibri"/>
                <a:cs typeface="Calibri"/>
              </a:rPr>
              <a:t>2</a:t>
            </a:r>
            <a:r>
              <a:rPr sz="3000" dirty="0">
                <a:latin typeface="Calibri"/>
                <a:cs typeface="Calibri"/>
              </a:rPr>
              <a:t>SO</a:t>
            </a:r>
            <a:r>
              <a:rPr sz="3000" baseline="-16666" dirty="0">
                <a:latin typeface="Calibri"/>
                <a:cs typeface="Calibri"/>
              </a:rPr>
              <a:t>4</a:t>
            </a:r>
            <a:r>
              <a:rPr sz="3000" dirty="0">
                <a:latin typeface="Calibri"/>
                <a:cs typeface="Calibri"/>
              </a:rPr>
              <a:t>,</a:t>
            </a:r>
            <a:r>
              <a:rPr sz="3000" spc="-25" dirty="0">
                <a:latin typeface="Calibri"/>
                <a:cs typeface="Calibri"/>
              </a:rPr>
              <a:t> but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does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not</a:t>
            </a:r>
            <a:r>
              <a:rPr sz="3000" spc="-45" dirty="0">
                <a:latin typeface="Calibri"/>
                <a:cs typeface="Calibri"/>
              </a:rPr>
              <a:t> interfere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reactions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</a:t>
            </a:r>
            <a:r>
              <a:rPr sz="3000" spc="-15" baseline="-16666" dirty="0">
                <a:latin typeface="Calibri"/>
                <a:cs typeface="Calibri"/>
              </a:rPr>
              <a:t>2</a:t>
            </a:r>
            <a:r>
              <a:rPr sz="3000" spc="-10" dirty="0">
                <a:latin typeface="Calibri"/>
                <a:cs typeface="Calibri"/>
              </a:rPr>
              <a:t>O</a:t>
            </a:r>
            <a:r>
              <a:rPr sz="3000" spc="-15" baseline="-16666" dirty="0">
                <a:latin typeface="Calibri"/>
                <a:cs typeface="Calibri"/>
              </a:rPr>
              <a:t>2</a:t>
            </a:r>
            <a:r>
              <a:rPr sz="3000" spc="-10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  <a:p>
            <a:pPr marL="63500" marR="175895">
              <a:lnSpc>
                <a:spcPct val="80000"/>
              </a:lnSpc>
              <a:spcBef>
                <a:spcPts val="715"/>
              </a:spcBef>
              <a:tabLst>
                <a:tab pos="2934970" algn="l"/>
              </a:tabLst>
            </a:pPr>
            <a:r>
              <a:rPr sz="3000" dirty="0">
                <a:latin typeface="Calibri"/>
                <a:cs typeface="Calibri"/>
              </a:rPr>
              <a:t>A</a:t>
            </a:r>
            <a:r>
              <a:rPr sz="3000" spc="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pure</a:t>
            </a:r>
            <a:r>
              <a:rPr sz="3000" spc="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sample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of</a:t>
            </a:r>
            <a:r>
              <a:rPr sz="3000" dirty="0">
                <a:latin typeface="Calibri"/>
                <a:cs typeface="Calibri"/>
              </a:rPr>
              <a:t>	H</a:t>
            </a:r>
            <a:r>
              <a:rPr sz="3000" baseline="-16666" dirty="0">
                <a:latin typeface="Calibri"/>
                <a:cs typeface="Calibri"/>
              </a:rPr>
              <a:t>2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baseline="-16666" dirty="0">
                <a:latin typeface="Calibri"/>
                <a:cs typeface="Calibri"/>
              </a:rPr>
              <a:t>2</a:t>
            </a:r>
            <a:r>
              <a:rPr sz="3000" spc="367" baseline="-16666" dirty="0">
                <a:latin typeface="Calibri"/>
                <a:cs typeface="Calibri"/>
              </a:rPr>
              <a:t> </a:t>
            </a:r>
            <a:r>
              <a:rPr sz="3000" spc="-110" dirty="0">
                <a:latin typeface="Calibri"/>
                <a:cs typeface="Calibri"/>
              </a:rPr>
              <a:t>may,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85" dirty="0">
                <a:latin typeface="Calibri"/>
                <a:cs typeface="Calibri"/>
              </a:rPr>
              <a:t>however,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prepared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by </a:t>
            </a:r>
            <a:r>
              <a:rPr sz="3000" dirty="0">
                <a:latin typeface="Calibri"/>
                <a:cs typeface="Calibri"/>
              </a:rPr>
              <a:t>vacuum</a:t>
            </a:r>
            <a:r>
              <a:rPr sz="3000" spc="-1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distillation.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296925"/>
            <a:ext cx="8084184" cy="5795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rgbClr val="375F92"/>
                </a:solidFill>
                <a:latin typeface="Calibri"/>
                <a:cs typeface="Calibri"/>
              </a:rPr>
              <a:t>PREPARATION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</a:pPr>
            <a:r>
              <a:rPr sz="2800" b="1" dirty="0">
                <a:solidFill>
                  <a:srgbClr val="375F92"/>
                </a:solidFill>
                <a:latin typeface="Calibri"/>
                <a:cs typeface="Calibri"/>
              </a:rPr>
              <a:t>FROM</a:t>
            </a:r>
            <a:r>
              <a:rPr sz="2800" b="1" spc="25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75F92"/>
                </a:solidFill>
                <a:latin typeface="Calibri"/>
                <a:cs typeface="Calibri"/>
              </a:rPr>
              <a:t>BARIUM</a:t>
            </a:r>
            <a:r>
              <a:rPr sz="2800" b="1" spc="28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75F92"/>
                </a:solidFill>
                <a:latin typeface="Calibri"/>
                <a:cs typeface="Calibri"/>
              </a:rPr>
              <a:t>PEROXIDE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treatment</a:t>
            </a:r>
            <a:r>
              <a:rPr sz="2800" spc="2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2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thin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aqueous </a:t>
            </a:r>
            <a:r>
              <a:rPr sz="2800" dirty="0">
                <a:latin typeface="Calibri"/>
                <a:cs typeface="Calibri"/>
              </a:rPr>
              <a:t>cream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63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barium</a:t>
            </a:r>
            <a:r>
              <a:rPr sz="2800" spc="6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peroxide</a:t>
            </a:r>
            <a:r>
              <a:rPr sz="2800" spc="5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cold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dilute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sulphuric </a:t>
            </a:r>
            <a:r>
              <a:rPr sz="2800" dirty="0">
                <a:latin typeface="Calibri"/>
                <a:cs typeface="Calibri"/>
              </a:rPr>
              <a:t>acid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hydrogen</a:t>
            </a:r>
            <a:r>
              <a:rPr sz="28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peroxide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2800" dirty="0">
              <a:latin typeface="Calibri"/>
              <a:cs typeface="Calibri"/>
            </a:endParaRPr>
          </a:p>
          <a:p>
            <a:pPr marR="3175" algn="ct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BaO2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H2SO4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→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BaSO4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H2O2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When</a:t>
            </a:r>
            <a:r>
              <a:rPr sz="2800" spc="38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CO2</a:t>
            </a:r>
            <a:r>
              <a:rPr sz="2800" spc="3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4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passed</a:t>
            </a:r>
            <a:r>
              <a:rPr sz="2800" spc="3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slowly</a:t>
            </a:r>
            <a:r>
              <a:rPr sz="2800" spc="3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3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ice</a:t>
            </a:r>
            <a:r>
              <a:rPr sz="2800" spc="3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cold</a:t>
            </a:r>
            <a:r>
              <a:rPr sz="2800" spc="4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paste</a:t>
            </a:r>
            <a:r>
              <a:rPr sz="2800" spc="3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barium</a:t>
            </a:r>
            <a:r>
              <a:rPr sz="28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peroxide</a:t>
            </a:r>
            <a:r>
              <a:rPr sz="2800" spc="-20" dirty="0">
                <a:latin typeface="Calibri"/>
                <a:cs typeface="Calibri"/>
              </a:rPr>
              <a:t>, 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hydrogen</a:t>
            </a:r>
            <a:r>
              <a:rPr sz="28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peroxide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formed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2800" dirty="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BaO2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+CO2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H2O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→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BaCO3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H2O2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755" y="213486"/>
            <a:ext cx="54336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20" dirty="0">
                <a:solidFill>
                  <a:srgbClr val="0000FF"/>
                </a:solidFill>
                <a:latin typeface="Calibri"/>
                <a:cs typeface="Calibri"/>
              </a:rPr>
              <a:t>Assay:</a:t>
            </a:r>
            <a:r>
              <a:rPr sz="3000" b="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000" b="0" spc="-30" dirty="0">
                <a:solidFill>
                  <a:srgbClr val="C00000"/>
                </a:solidFill>
                <a:latin typeface="Calibri"/>
                <a:cs typeface="Calibri"/>
              </a:rPr>
              <a:t>oxidation-</a:t>
            </a:r>
            <a:r>
              <a:rPr sz="3000" b="0" spc="-25" dirty="0">
                <a:solidFill>
                  <a:srgbClr val="C00000"/>
                </a:solidFill>
                <a:latin typeface="Calibri"/>
                <a:cs typeface="Calibri"/>
              </a:rPr>
              <a:t>reduction</a:t>
            </a:r>
            <a:r>
              <a:rPr sz="3000" b="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b="0" spc="-10" dirty="0">
                <a:solidFill>
                  <a:srgbClr val="C00000"/>
                </a:solidFill>
                <a:latin typeface="Calibri"/>
                <a:cs typeface="Calibri"/>
              </a:rPr>
              <a:t>titration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84" y="2996183"/>
            <a:ext cx="94487" cy="2072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2223" y="2996183"/>
            <a:ext cx="91439" cy="2072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59552" y="2996183"/>
            <a:ext cx="94487" cy="2072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7200" y="2996183"/>
            <a:ext cx="91440" cy="2072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035" y="664286"/>
            <a:ext cx="8470265" cy="5482591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6870" marR="5080" indent="-344805" algn="just">
              <a:lnSpc>
                <a:spcPct val="80500"/>
              </a:lnSpc>
              <a:spcBef>
                <a:spcPts val="805"/>
              </a:spcBef>
              <a:buFont typeface="Arial"/>
              <a:buChar char="•"/>
              <a:tabLst>
                <a:tab pos="356870" algn="l"/>
              </a:tabLst>
            </a:pPr>
            <a:r>
              <a:rPr sz="2800" dirty="0">
                <a:latin typeface="Calibri"/>
                <a:cs typeface="Calibri"/>
              </a:rPr>
              <a:t>hydrogen</a:t>
            </a:r>
            <a:r>
              <a:rPr sz="2800" spc="37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peroxide</a:t>
            </a:r>
            <a:r>
              <a:rPr sz="2800" spc="38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32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titrated</a:t>
            </a:r>
            <a:r>
              <a:rPr sz="2800" spc="38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33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325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standard </a:t>
            </a:r>
            <a:r>
              <a:rPr sz="2800" dirty="0">
                <a:latin typeface="Calibri"/>
                <a:cs typeface="Calibri"/>
              </a:rPr>
              <a:t>solution</a:t>
            </a:r>
            <a:r>
              <a:rPr sz="2800" spc="740" dirty="0">
                <a:latin typeface="Calibri"/>
                <a:cs typeface="Calibri"/>
              </a:rPr>
              <a:t> 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800" spc="74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potassium</a:t>
            </a:r>
            <a:r>
              <a:rPr sz="2800" spc="275" dirty="0">
                <a:solidFill>
                  <a:srgbClr val="C00000"/>
                </a:solidFill>
                <a:latin typeface="Calibri"/>
                <a:cs typeface="Calibri"/>
              </a:rPr>
              <a:t>  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permanganate</a:t>
            </a:r>
            <a:r>
              <a:rPr sz="2800" spc="74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740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presence</a:t>
            </a:r>
            <a:r>
              <a:rPr sz="2800" spc="5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55" dirty="0">
                <a:latin typeface="Calibri"/>
                <a:cs typeface="Calibri"/>
              </a:rPr>
              <a:t> 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sulphuric</a:t>
            </a:r>
            <a:r>
              <a:rPr sz="2800" spc="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acid</a:t>
            </a:r>
            <a:r>
              <a:rPr sz="2800" spc="6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4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room</a:t>
            </a:r>
            <a:r>
              <a:rPr sz="2800" spc="70" dirty="0">
                <a:latin typeface="Calibri"/>
                <a:cs typeface="Calibri"/>
              </a:rPr>
              <a:t>  </a:t>
            </a:r>
            <a:r>
              <a:rPr sz="2800" spc="-20" dirty="0">
                <a:latin typeface="Calibri"/>
                <a:cs typeface="Calibri"/>
              </a:rPr>
              <a:t>temperature. </a:t>
            </a:r>
            <a:r>
              <a:rPr sz="2800" dirty="0">
                <a:latin typeface="Calibri"/>
                <a:cs typeface="Calibri"/>
              </a:rPr>
              <a:t>potassium</a:t>
            </a:r>
            <a:r>
              <a:rPr sz="2800" spc="5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itself</a:t>
            </a:r>
            <a:r>
              <a:rPr sz="2800" spc="5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</a:t>
            </a:r>
            <a:r>
              <a:rPr sz="2800" spc="5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5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indicator.</a:t>
            </a:r>
            <a:r>
              <a:rPr sz="2800" spc="5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5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end</a:t>
            </a:r>
            <a:r>
              <a:rPr sz="2800" spc="5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point</a:t>
            </a:r>
            <a:r>
              <a:rPr sz="2800" spc="5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appeared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permanent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pink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colour</a:t>
            </a:r>
            <a:endParaRPr sz="2800" dirty="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2055"/>
              </a:spcBef>
              <a:tabLst>
                <a:tab pos="1588770" algn="l"/>
                <a:tab pos="5357495" algn="l"/>
                <a:tab pos="7875905" algn="l"/>
              </a:tabLst>
            </a:pPr>
            <a:r>
              <a:rPr sz="2600" b="1" dirty="0">
                <a:solidFill>
                  <a:srgbClr val="48452A"/>
                </a:solidFill>
                <a:latin typeface="Calibri"/>
                <a:cs typeface="Calibri"/>
              </a:rPr>
              <a:t>KMnO4</a:t>
            </a:r>
            <a:r>
              <a:rPr sz="2600" b="1" spc="-55" dirty="0">
                <a:solidFill>
                  <a:srgbClr val="48452A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48452A"/>
                </a:solidFill>
                <a:latin typeface="Calibri"/>
                <a:cs typeface="Calibri"/>
              </a:rPr>
              <a:t>+</a:t>
            </a:r>
            <a:r>
              <a:rPr sz="2600" b="1" dirty="0">
                <a:solidFill>
                  <a:srgbClr val="48452A"/>
                </a:solidFill>
                <a:latin typeface="Calibri"/>
                <a:cs typeface="Calibri"/>
              </a:rPr>
              <a:t>	H2SO4</a:t>
            </a:r>
            <a:r>
              <a:rPr sz="2600" b="1" spc="-65" dirty="0">
                <a:solidFill>
                  <a:srgbClr val="48452A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8452A"/>
                </a:solidFill>
                <a:latin typeface="Calibri"/>
                <a:cs typeface="Calibri"/>
              </a:rPr>
              <a:t>+</a:t>
            </a:r>
            <a:r>
              <a:rPr sz="2600" b="1" spc="-20" dirty="0">
                <a:solidFill>
                  <a:srgbClr val="48452A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8452A"/>
                </a:solidFill>
                <a:latin typeface="Calibri"/>
                <a:cs typeface="Calibri"/>
              </a:rPr>
              <a:t>5H2O</a:t>
            </a:r>
            <a:r>
              <a:rPr sz="2600" b="1" spc="-45" dirty="0">
                <a:solidFill>
                  <a:srgbClr val="48452A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8452A"/>
                </a:solidFill>
                <a:latin typeface="Calibri"/>
                <a:cs typeface="Calibri"/>
              </a:rPr>
              <a:t>→</a:t>
            </a:r>
            <a:r>
              <a:rPr sz="2600" b="1" spc="-20" dirty="0">
                <a:solidFill>
                  <a:srgbClr val="48452A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8452A"/>
                </a:solidFill>
                <a:latin typeface="Calibri"/>
                <a:cs typeface="Calibri"/>
              </a:rPr>
              <a:t>K2SO4</a:t>
            </a:r>
            <a:r>
              <a:rPr sz="2600" b="1" spc="-65" dirty="0">
                <a:solidFill>
                  <a:srgbClr val="48452A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48452A"/>
                </a:solidFill>
                <a:latin typeface="Calibri"/>
                <a:cs typeface="Calibri"/>
              </a:rPr>
              <a:t>+</a:t>
            </a:r>
            <a:r>
              <a:rPr sz="2600" b="1" dirty="0">
                <a:solidFill>
                  <a:srgbClr val="48452A"/>
                </a:solidFill>
                <a:latin typeface="Calibri"/>
                <a:cs typeface="Calibri"/>
              </a:rPr>
              <a:t>	MnSO4</a:t>
            </a:r>
            <a:r>
              <a:rPr sz="2600" b="1" spc="-35" dirty="0">
                <a:solidFill>
                  <a:srgbClr val="48452A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8452A"/>
                </a:solidFill>
                <a:latin typeface="Calibri"/>
                <a:cs typeface="Calibri"/>
              </a:rPr>
              <a:t>+</a:t>
            </a:r>
            <a:r>
              <a:rPr sz="2600" b="1" spc="-30" dirty="0">
                <a:solidFill>
                  <a:srgbClr val="48452A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8452A"/>
                </a:solidFill>
                <a:latin typeface="Calibri"/>
                <a:cs typeface="Calibri"/>
              </a:rPr>
              <a:t>8H2O</a:t>
            </a:r>
            <a:r>
              <a:rPr sz="2600" b="1" spc="-55" dirty="0">
                <a:solidFill>
                  <a:srgbClr val="48452A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48452A"/>
                </a:solidFill>
                <a:latin typeface="Calibri"/>
                <a:cs typeface="Calibri"/>
              </a:rPr>
              <a:t>+</a:t>
            </a:r>
            <a:r>
              <a:rPr sz="2600" b="1" dirty="0">
                <a:solidFill>
                  <a:srgbClr val="48452A"/>
                </a:solidFill>
                <a:latin typeface="Calibri"/>
                <a:cs typeface="Calibri"/>
              </a:rPr>
              <a:t>	</a:t>
            </a:r>
            <a:r>
              <a:rPr sz="2600" b="1" spc="-25" dirty="0">
                <a:solidFill>
                  <a:srgbClr val="48452A"/>
                </a:solidFill>
                <a:latin typeface="Calibri"/>
                <a:cs typeface="Calibri"/>
              </a:rPr>
              <a:t>O2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50"/>
              </a:spcBef>
            </a:pPr>
            <a:r>
              <a:rPr sz="2600" b="1" i="1" spc="-10" dirty="0">
                <a:solidFill>
                  <a:srgbClr val="C00000"/>
                </a:solidFill>
                <a:latin typeface="Calibri"/>
                <a:cs typeface="Calibri"/>
              </a:rPr>
              <a:t>Uses</a:t>
            </a:r>
            <a:r>
              <a:rPr sz="2600" b="1" spc="-1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356870" marR="19050" indent="-344805" algn="l">
              <a:lnSpc>
                <a:spcPts val="2500"/>
              </a:lnSpc>
              <a:spcBef>
                <a:spcPts val="650"/>
              </a:spcBef>
              <a:buFont typeface="Arial"/>
              <a:buChar char="•"/>
              <a:tabLst>
                <a:tab pos="356870" algn="l"/>
                <a:tab pos="1746885" algn="l"/>
                <a:tab pos="3051810" algn="l"/>
                <a:tab pos="3820160" algn="l"/>
                <a:tab pos="4238625" algn="l"/>
                <a:tab pos="6021705" algn="l"/>
                <a:tab pos="6671309" algn="l"/>
                <a:tab pos="7942580" algn="l"/>
              </a:tabLst>
            </a:pPr>
            <a:r>
              <a:rPr sz="2800" spc="-10" dirty="0">
                <a:latin typeface="Calibri"/>
                <a:cs typeface="Calibri"/>
              </a:rPr>
              <a:t>hydrogen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peroxide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used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disinfectant,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anti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 smtClean="0">
                <a:latin typeface="Calibri"/>
                <a:cs typeface="Calibri"/>
              </a:rPr>
              <a:t>infectiv</a:t>
            </a:r>
            <a:r>
              <a:rPr lang="en-US" sz="2800" spc="-10" dirty="0" smtClean="0">
                <a:latin typeface="Calibri"/>
                <a:cs typeface="Calibri"/>
              </a:rPr>
              <a:t>e </a:t>
            </a:r>
            <a:r>
              <a:rPr sz="2800" spc="-30" dirty="0" smtClean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deodorant.</a:t>
            </a:r>
            <a:endParaRPr sz="2800" dirty="0">
              <a:latin typeface="Calibri"/>
              <a:cs typeface="Calibri"/>
            </a:endParaRPr>
          </a:p>
          <a:p>
            <a:pPr marL="356870" marR="19050" indent="-344805" algn="l">
              <a:lnSpc>
                <a:spcPts val="2500"/>
              </a:lnSpc>
              <a:spcBef>
                <a:spcPts val="595"/>
              </a:spcBef>
              <a:buFont typeface="Arial"/>
              <a:buChar char="•"/>
              <a:tabLst>
                <a:tab pos="356870" algn="l"/>
                <a:tab pos="1859914" algn="l"/>
                <a:tab pos="3237865" algn="l"/>
                <a:tab pos="3878579" algn="l"/>
                <a:tab pos="4845050" algn="l"/>
                <a:tab pos="5686425" algn="l"/>
                <a:tab pos="6564630" algn="l"/>
                <a:tab pos="7406005" algn="l"/>
                <a:tab pos="7994650" algn="l"/>
              </a:tabLst>
            </a:pPr>
            <a:r>
              <a:rPr sz="2800" spc="-10" dirty="0">
                <a:latin typeface="Calibri"/>
                <a:cs typeface="Calibri"/>
              </a:rPr>
              <a:t>Hydrogen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peroxide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ear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drops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have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been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used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 smtClean="0">
                <a:latin typeface="Calibri"/>
                <a:cs typeface="Calibri"/>
              </a:rPr>
              <a:t>for</a:t>
            </a:r>
            <a:r>
              <a:rPr lang="en-US" sz="2800" spc="-25" dirty="0" smtClean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removal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wax.</a:t>
            </a:r>
            <a:endParaRPr sz="2800" dirty="0">
              <a:latin typeface="Calibri"/>
              <a:cs typeface="Calibri"/>
            </a:endParaRPr>
          </a:p>
          <a:p>
            <a:pPr marL="356870" marR="17145" indent="-344805" algn="l">
              <a:lnSpc>
                <a:spcPts val="252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1811020" algn="l"/>
                <a:tab pos="3140710" algn="l"/>
                <a:tab pos="4381500" algn="l"/>
                <a:tab pos="4744085" algn="l"/>
                <a:tab pos="5540375" algn="l"/>
                <a:tab pos="5982335" algn="l"/>
                <a:tab pos="6293485" algn="l"/>
                <a:tab pos="7345045" algn="l"/>
                <a:tab pos="8195945" algn="l"/>
              </a:tabLst>
            </a:pPr>
            <a:r>
              <a:rPr sz="2800" spc="-10" dirty="0">
                <a:latin typeface="Calibri"/>
                <a:cs typeface="Calibri"/>
              </a:rPr>
              <a:t>Hydrogen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peroxide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solution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used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mouth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 err="1" smtClean="0">
                <a:latin typeface="Calibri"/>
                <a:cs typeface="Calibri"/>
              </a:rPr>
              <a:t>wash</a:t>
            </a:r>
            <a:r>
              <a:rPr sz="2800" spc="-25" dirty="0" err="1" smtClean="0">
                <a:latin typeface="Calibri"/>
                <a:cs typeface="Calibri"/>
              </a:rPr>
              <a:t>in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treatment</a:t>
            </a:r>
            <a:r>
              <a:rPr sz="2800" spc="-13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acute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stomatitis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deodorant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gargle.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8" name="Picture 7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5867400"/>
            <a:ext cx="5334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23" y="275780"/>
            <a:ext cx="8229600" cy="640080"/>
          </a:xfrm>
          <a:prstGeom prst="rect">
            <a:avLst/>
          </a:prstGeom>
          <a:solidFill>
            <a:srgbClr val="FFFF00"/>
          </a:solidFill>
          <a:ln w="9144">
            <a:solidFill>
              <a:srgbClr val="1E1C1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640" algn="ctr">
              <a:lnSpc>
                <a:spcPts val="4940"/>
              </a:lnSpc>
            </a:pPr>
            <a:r>
              <a:rPr sz="4400" b="0" spc="-30" dirty="0">
                <a:latin typeface="Calibri"/>
                <a:cs typeface="Calibri"/>
              </a:rPr>
              <a:t>Potassium</a:t>
            </a:r>
            <a:r>
              <a:rPr sz="4400" b="0" spc="-18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Permanganate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835" y="853732"/>
            <a:ext cx="8202295" cy="592518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509"/>
              </a:spcBef>
            </a:pPr>
            <a:r>
              <a:rPr sz="4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K</a:t>
            </a:r>
            <a:r>
              <a:rPr sz="4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Mn</a:t>
            </a:r>
            <a:r>
              <a:rPr sz="4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O</a:t>
            </a:r>
            <a:r>
              <a:rPr sz="3975" u="none" spc="-15" baseline="-16771" dirty="0">
                <a:latin typeface="Times New Roman"/>
                <a:cs typeface="Times New Roman"/>
              </a:rPr>
              <a:t>4</a:t>
            </a:r>
            <a:endParaRPr sz="3975" baseline="-16771" dirty="0">
              <a:latin typeface="Times New Roman"/>
              <a:cs typeface="Times New Roman"/>
            </a:endParaRPr>
          </a:p>
          <a:p>
            <a:pPr marL="406400" indent="-342900" algn="just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4064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salt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also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known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25" dirty="0">
                <a:latin typeface="Calibri"/>
                <a:cs typeface="Calibri"/>
              </a:rPr>
              <a:t> "permanganate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potash.</a:t>
            </a:r>
            <a:endParaRPr sz="2800" dirty="0">
              <a:latin typeface="Calibri"/>
              <a:cs typeface="Calibri"/>
            </a:endParaRPr>
          </a:p>
          <a:p>
            <a:pPr marL="405765" marR="68580" indent="-342900" algn="just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40767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permanganate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ion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2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strong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oxidizing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agent.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It 	</a:t>
            </a:r>
            <a:r>
              <a:rPr sz="2800" dirty="0">
                <a:latin typeface="Calibri"/>
                <a:cs typeface="Calibri"/>
              </a:rPr>
              <a:t>dissolves</a:t>
            </a:r>
            <a:r>
              <a:rPr sz="2800" spc="12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12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water</a:t>
            </a:r>
            <a:r>
              <a:rPr sz="2800" spc="11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11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give</a:t>
            </a:r>
            <a:r>
              <a:rPr sz="2800" spc="13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deep</a:t>
            </a:r>
            <a:r>
              <a:rPr sz="2800" spc="114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purple</a:t>
            </a:r>
            <a:r>
              <a:rPr sz="2800" spc="105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solutions, 	</a:t>
            </a:r>
            <a:r>
              <a:rPr sz="2800" dirty="0">
                <a:latin typeface="Calibri"/>
                <a:cs typeface="Calibri"/>
              </a:rPr>
              <a:t>evaporation</a:t>
            </a:r>
            <a:r>
              <a:rPr sz="2800" spc="4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5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4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gives</a:t>
            </a:r>
            <a:r>
              <a:rPr sz="2800" spc="5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prismatic</a:t>
            </a:r>
            <a:r>
              <a:rPr sz="2800" spc="4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purplish-</a:t>
            </a:r>
            <a:r>
              <a:rPr sz="2800" spc="-10" dirty="0">
                <a:latin typeface="Calibri"/>
                <a:cs typeface="Calibri"/>
              </a:rPr>
              <a:t>black 	</a:t>
            </a:r>
            <a:r>
              <a:rPr sz="2800" dirty="0">
                <a:latin typeface="Calibri"/>
                <a:cs typeface="Calibri"/>
              </a:rPr>
              <a:t>glistening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crystals.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sweet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flavour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sweet 	</a:t>
            </a:r>
            <a:r>
              <a:rPr sz="2800" spc="-20" dirty="0">
                <a:latin typeface="Calibri"/>
                <a:cs typeface="Calibri"/>
              </a:rPr>
              <a:t>astingent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taste.</a:t>
            </a:r>
            <a:endParaRPr sz="28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730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Uses:</a:t>
            </a:r>
            <a:endParaRPr sz="2800" dirty="0">
              <a:latin typeface="Calibri"/>
              <a:cs typeface="Calibri"/>
            </a:endParaRPr>
          </a:p>
          <a:p>
            <a:pPr marL="407670" indent="-34417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07670" algn="l"/>
              </a:tabLst>
            </a:pPr>
            <a:r>
              <a:rPr sz="2800" dirty="0">
                <a:latin typeface="Calibri"/>
                <a:cs typeface="Calibri"/>
              </a:rPr>
              <a:t>Act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disinfectant,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deodorant</a:t>
            </a:r>
            <a:endParaRPr sz="2800" dirty="0">
              <a:latin typeface="Calibri"/>
              <a:cs typeface="Calibri"/>
            </a:endParaRPr>
          </a:p>
          <a:p>
            <a:pPr marL="407670" indent="-34417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407670" algn="l"/>
              </a:tabLst>
            </a:pPr>
            <a:r>
              <a:rPr sz="2800" dirty="0">
                <a:latin typeface="Calibri"/>
                <a:cs typeface="Calibri"/>
              </a:rPr>
              <a:t>Act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astringent,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antiinfective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bactericidal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agent</a:t>
            </a:r>
            <a:endParaRPr sz="2800" dirty="0">
              <a:latin typeface="Calibri"/>
              <a:cs typeface="Calibri"/>
            </a:endParaRPr>
          </a:p>
          <a:p>
            <a:pPr marL="407670" marR="233045" indent="-34480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07670" algn="l"/>
                <a:tab pos="4386580" algn="l"/>
              </a:tabLst>
            </a:pPr>
            <a:r>
              <a:rPr sz="2800" dirty="0">
                <a:latin typeface="Calibri"/>
                <a:cs typeface="Calibri"/>
              </a:rPr>
              <a:t>Solutions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clean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ulcers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abscesses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as </a:t>
            </a:r>
            <a:r>
              <a:rPr sz="2800" dirty="0">
                <a:latin typeface="Calibri"/>
                <a:cs typeface="Calibri"/>
              </a:rPr>
              <a:t>wet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dressings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baths</a:t>
            </a:r>
            <a:r>
              <a:rPr sz="2800" dirty="0">
                <a:latin typeface="Calibri"/>
                <a:cs typeface="Calibri"/>
              </a:rPr>
              <a:t>	in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eczematous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condition.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Picture 3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5715000"/>
            <a:ext cx="6858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8077200" cy="6141720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6096000"/>
            <a:ext cx="8382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235" y="123891"/>
            <a:ext cx="8394700" cy="59753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000" b="1" spc="-10" dirty="0">
                <a:solidFill>
                  <a:srgbClr val="0000FF"/>
                </a:solidFill>
                <a:latin typeface="Calibri"/>
                <a:cs typeface="Calibri"/>
              </a:rPr>
              <a:t>Preparation:</a:t>
            </a:r>
            <a:endParaRPr sz="30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6870" algn="l"/>
              </a:tabLst>
            </a:pPr>
            <a:r>
              <a:rPr sz="3000" dirty="0">
                <a:latin typeface="Calibri"/>
                <a:cs typeface="Calibri"/>
              </a:rPr>
              <a:t>Pottasium</a:t>
            </a:r>
            <a:r>
              <a:rPr sz="3000" spc="6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permanganate</a:t>
            </a:r>
            <a:r>
              <a:rPr sz="3000" spc="6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7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prepared</a:t>
            </a:r>
            <a:r>
              <a:rPr sz="3000" spc="6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by</a:t>
            </a:r>
            <a:r>
              <a:rPr sz="3000" spc="75" dirty="0">
                <a:latin typeface="Calibri"/>
                <a:cs typeface="Calibri"/>
              </a:rPr>
              <a:t>  </a:t>
            </a:r>
            <a:r>
              <a:rPr sz="3000" spc="-10" dirty="0">
                <a:latin typeface="Calibri"/>
                <a:cs typeface="Calibri"/>
              </a:rPr>
              <a:t>heating </a:t>
            </a:r>
            <a:r>
              <a:rPr sz="3000" dirty="0">
                <a:latin typeface="Calibri"/>
                <a:cs typeface="Calibri"/>
              </a:rPr>
              <a:t>potassium</a:t>
            </a:r>
            <a:r>
              <a:rPr sz="3000" spc="509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hydroxide</a:t>
            </a:r>
            <a:r>
              <a:rPr sz="3000" spc="48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5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manganeese</a:t>
            </a:r>
            <a:r>
              <a:rPr sz="3000" spc="5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dioxide</a:t>
            </a:r>
            <a:r>
              <a:rPr sz="3000" spc="49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4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presence</a:t>
            </a:r>
            <a:r>
              <a:rPr sz="3000" spc="4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4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air</a:t>
            </a:r>
            <a:r>
              <a:rPr sz="3000" spc="48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5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</a:t>
            </a:r>
            <a:r>
              <a:rPr sz="3000" spc="5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oxidising</a:t>
            </a:r>
            <a:r>
              <a:rPr sz="3000" spc="5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agent</a:t>
            </a:r>
            <a:r>
              <a:rPr sz="3000" spc="4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such</a:t>
            </a:r>
            <a:r>
              <a:rPr sz="3000" spc="50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as </a:t>
            </a:r>
            <a:r>
              <a:rPr sz="3000" dirty="0">
                <a:latin typeface="Calibri"/>
                <a:cs typeface="Calibri"/>
              </a:rPr>
              <a:t>potassium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nitrate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potassium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chlorate</a:t>
            </a:r>
            <a:endParaRPr sz="3000">
              <a:latin typeface="Calibri"/>
              <a:cs typeface="Calibri"/>
            </a:endParaRPr>
          </a:p>
          <a:p>
            <a:pPr marR="6985" algn="ctr">
              <a:lnSpc>
                <a:spcPct val="100000"/>
              </a:lnSpc>
              <a:spcBef>
                <a:spcPts val="730"/>
              </a:spcBef>
            </a:pPr>
            <a:r>
              <a:rPr sz="3000" spc="-70" dirty="0">
                <a:latin typeface="Calibri"/>
                <a:cs typeface="Calibri"/>
              </a:rPr>
              <a:t>2KOH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+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MnO2</a:t>
            </a:r>
            <a:r>
              <a:rPr sz="3000" spc="-10" dirty="0">
                <a:latin typeface="Wingdings"/>
                <a:cs typeface="Wingdings"/>
              </a:rPr>
              <a:t></a:t>
            </a:r>
            <a:r>
              <a:rPr sz="3000" spc="-10" dirty="0">
                <a:latin typeface="Calibri"/>
                <a:cs typeface="Calibri"/>
              </a:rPr>
              <a:t>K2MnO4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+H2O</a:t>
            </a:r>
            <a:endParaRPr sz="3000">
              <a:latin typeface="Calibri"/>
              <a:cs typeface="Calibri"/>
            </a:endParaRPr>
          </a:p>
          <a:p>
            <a:pPr marL="356870" marR="8255" indent="-344805" algn="just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6870" algn="l"/>
              </a:tabLst>
            </a:pPr>
            <a:r>
              <a:rPr sz="3000" dirty="0">
                <a:latin typeface="Calibri"/>
                <a:cs typeface="Calibri"/>
              </a:rPr>
              <a:t>The</a:t>
            </a:r>
            <a:r>
              <a:rPr sz="3000" spc="31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greenish</a:t>
            </a:r>
            <a:r>
              <a:rPr sz="3000" spc="31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product</a:t>
            </a:r>
            <a:r>
              <a:rPr sz="3000" spc="30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potassium</a:t>
            </a:r>
            <a:r>
              <a:rPr sz="3000" spc="32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manganate</a:t>
            </a:r>
            <a:r>
              <a:rPr sz="3000" spc="305" dirty="0">
                <a:latin typeface="Calibri"/>
                <a:cs typeface="Calibri"/>
              </a:rPr>
              <a:t>  </a:t>
            </a:r>
            <a:r>
              <a:rPr sz="3000" spc="-25" dirty="0">
                <a:latin typeface="Calibri"/>
                <a:cs typeface="Calibri"/>
              </a:rPr>
              <a:t>is </a:t>
            </a:r>
            <a:r>
              <a:rPr sz="3000" dirty="0">
                <a:latin typeface="Calibri"/>
                <a:cs typeface="Calibri"/>
              </a:rPr>
              <a:t>extracted</a:t>
            </a:r>
            <a:r>
              <a:rPr sz="3000" spc="25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27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water</a:t>
            </a:r>
            <a:r>
              <a:rPr sz="3000" spc="254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265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treated</a:t>
            </a:r>
            <a:r>
              <a:rPr sz="3000" spc="260" dirty="0">
                <a:latin typeface="Calibri"/>
                <a:cs typeface="Calibri"/>
              </a:rPr>
              <a:t> 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270" dirty="0">
                <a:latin typeface="Calibri"/>
                <a:cs typeface="Calibri"/>
              </a:rPr>
              <a:t>  </a:t>
            </a:r>
            <a:r>
              <a:rPr sz="3000" spc="-10" dirty="0">
                <a:latin typeface="Calibri"/>
                <a:cs typeface="Calibri"/>
              </a:rPr>
              <a:t>carbon </a:t>
            </a:r>
            <a:r>
              <a:rPr sz="3000" dirty="0">
                <a:latin typeface="Calibri"/>
                <a:cs typeface="Calibri"/>
              </a:rPr>
              <a:t>dioxide.</a:t>
            </a:r>
            <a:r>
              <a:rPr sz="3000" spc="3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4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ozonized</a:t>
            </a:r>
            <a:r>
              <a:rPr sz="3000" spc="3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air</a:t>
            </a:r>
            <a:r>
              <a:rPr sz="3000" spc="4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3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precipitate</a:t>
            </a:r>
            <a:r>
              <a:rPr sz="3000" spc="3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about</a:t>
            </a:r>
            <a:r>
              <a:rPr sz="3000" spc="4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one- </a:t>
            </a:r>
            <a:r>
              <a:rPr sz="3000" dirty="0">
                <a:latin typeface="Calibri"/>
                <a:cs typeface="Calibri"/>
              </a:rPr>
              <a:t>third</a:t>
            </a:r>
            <a:r>
              <a:rPr sz="3000" spc="43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4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4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manganese</a:t>
            </a:r>
            <a:r>
              <a:rPr sz="3000" spc="459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4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4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hydrated</a:t>
            </a:r>
            <a:r>
              <a:rPr sz="3000" spc="4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dioxide</a:t>
            </a:r>
            <a:r>
              <a:rPr sz="3000" spc="400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.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remaining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manganese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converted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into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KMno4</a:t>
            </a:r>
            <a:endParaRPr sz="3000">
              <a:latin typeface="Calibri"/>
              <a:cs typeface="Calibri"/>
            </a:endParaRPr>
          </a:p>
          <a:p>
            <a:pPr marR="8255" algn="ctr">
              <a:lnSpc>
                <a:spcPct val="100000"/>
              </a:lnSpc>
              <a:spcBef>
                <a:spcPts val="819"/>
              </a:spcBef>
            </a:pPr>
            <a:r>
              <a:rPr sz="3000" dirty="0">
                <a:latin typeface="Calibri"/>
                <a:cs typeface="Calibri"/>
              </a:rPr>
              <a:t>3K2MnO4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+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2CO2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Wingdings"/>
                <a:cs typeface="Wingdings"/>
              </a:rPr>
              <a:t></a:t>
            </a:r>
            <a:r>
              <a:rPr sz="3000" dirty="0">
                <a:latin typeface="Calibri"/>
                <a:cs typeface="Calibri"/>
              </a:rPr>
              <a:t>2KMnO4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+MnO2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+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2K2CO3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943600"/>
            <a:ext cx="990600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685" y="1481641"/>
            <a:ext cx="7567404" cy="15509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703" y="1602993"/>
            <a:ext cx="6941820" cy="1195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ct val="91900"/>
              </a:lnSpc>
              <a:spcBef>
                <a:spcPts val="375"/>
              </a:spcBef>
            </a:pPr>
            <a:r>
              <a:rPr sz="2700" b="0" dirty="0">
                <a:latin typeface="Calibri"/>
                <a:cs typeface="Calibri"/>
              </a:rPr>
              <a:t>If</a:t>
            </a:r>
            <a:r>
              <a:rPr sz="2700" b="0" spc="-20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chlorine</a:t>
            </a:r>
            <a:r>
              <a:rPr sz="2700" b="0" spc="-25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is</a:t>
            </a:r>
            <a:r>
              <a:rPr sz="2700" b="0" spc="-25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passed</a:t>
            </a:r>
            <a:r>
              <a:rPr sz="2700" b="0" spc="-40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through</a:t>
            </a:r>
            <a:r>
              <a:rPr sz="2700" b="0" spc="-30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the</a:t>
            </a:r>
            <a:r>
              <a:rPr sz="2700" b="0" spc="-10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solution</a:t>
            </a:r>
            <a:r>
              <a:rPr sz="2700" b="0" spc="-80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in</a:t>
            </a:r>
            <a:r>
              <a:rPr sz="2700" b="0" spc="580" dirty="0">
                <a:latin typeface="Calibri"/>
                <a:cs typeface="Calibri"/>
              </a:rPr>
              <a:t> </a:t>
            </a:r>
            <a:r>
              <a:rPr sz="2700" b="0" spc="-10" dirty="0">
                <a:latin typeface="Calibri"/>
                <a:cs typeface="Calibri"/>
              </a:rPr>
              <a:t>place </a:t>
            </a:r>
            <a:r>
              <a:rPr sz="2700" b="0" dirty="0">
                <a:latin typeface="Calibri"/>
                <a:cs typeface="Calibri"/>
              </a:rPr>
              <a:t>or</a:t>
            </a:r>
            <a:r>
              <a:rPr sz="2700" b="0" spc="-35" dirty="0">
                <a:latin typeface="Calibri"/>
                <a:cs typeface="Calibri"/>
              </a:rPr>
              <a:t> </a:t>
            </a:r>
            <a:r>
              <a:rPr sz="2700" b="0" spc="-10" dirty="0">
                <a:latin typeface="Calibri"/>
                <a:cs typeface="Calibri"/>
              </a:rPr>
              <a:t>carbondioxide</a:t>
            </a:r>
            <a:r>
              <a:rPr sz="2700" b="0" spc="-70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the</a:t>
            </a:r>
            <a:r>
              <a:rPr sz="2700" b="0" spc="-15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whole</a:t>
            </a:r>
            <a:r>
              <a:rPr sz="2700" b="0" spc="-50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of</a:t>
            </a:r>
            <a:r>
              <a:rPr sz="2700" b="0" spc="-35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the</a:t>
            </a:r>
            <a:r>
              <a:rPr sz="2700" b="0" spc="570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manganese</a:t>
            </a:r>
            <a:r>
              <a:rPr sz="2700" b="0" spc="-30" dirty="0">
                <a:latin typeface="Calibri"/>
                <a:cs typeface="Calibri"/>
              </a:rPr>
              <a:t> </a:t>
            </a:r>
            <a:r>
              <a:rPr sz="2700" b="0" spc="-25" dirty="0">
                <a:latin typeface="Calibri"/>
                <a:cs typeface="Calibri"/>
              </a:rPr>
              <a:t>of </a:t>
            </a:r>
            <a:r>
              <a:rPr sz="2700" b="0" dirty="0">
                <a:latin typeface="Calibri"/>
                <a:cs typeface="Calibri"/>
              </a:rPr>
              <a:t>the</a:t>
            </a:r>
            <a:r>
              <a:rPr sz="2700" b="0" spc="-75" dirty="0">
                <a:latin typeface="Calibri"/>
                <a:cs typeface="Calibri"/>
              </a:rPr>
              <a:t> </a:t>
            </a:r>
            <a:r>
              <a:rPr sz="2700" b="0" spc="-10" dirty="0">
                <a:latin typeface="Calibri"/>
                <a:cs typeface="Calibri"/>
              </a:rPr>
              <a:t>manganate</a:t>
            </a:r>
            <a:r>
              <a:rPr sz="2700" b="0" spc="-65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is</a:t>
            </a:r>
            <a:r>
              <a:rPr sz="2700" b="0" spc="-65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converted</a:t>
            </a:r>
            <a:r>
              <a:rPr sz="2700" b="0" spc="470" dirty="0">
                <a:latin typeface="Calibri"/>
                <a:cs typeface="Calibri"/>
              </a:rPr>
              <a:t> </a:t>
            </a:r>
            <a:r>
              <a:rPr sz="2700" b="0" dirty="0">
                <a:latin typeface="Calibri"/>
                <a:cs typeface="Calibri"/>
              </a:rPr>
              <a:t>into</a:t>
            </a:r>
            <a:r>
              <a:rPr sz="2700" b="0" spc="-80" dirty="0">
                <a:latin typeface="Calibri"/>
                <a:cs typeface="Calibri"/>
              </a:rPr>
              <a:t> </a:t>
            </a:r>
            <a:r>
              <a:rPr sz="2700" b="0" spc="-10" dirty="0">
                <a:latin typeface="Calibri"/>
                <a:cs typeface="Calibri"/>
              </a:rPr>
              <a:t>permanganate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685" y="3411012"/>
            <a:ext cx="7567404" cy="15583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3530" indent="-228600">
              <a:lnSpc>
                <a:spcPct val="100000"/>
              </a:lnSpc>
              <a:spcBef>
                <a:spcPts val="110"/>
              </a:spcBef>
              <a:buChar char="•"/>
              <a:tabLst>
                <a:tab pos="303530" algn="l"/>
              </a:tabLst>
            </a:pPr>
            <a:r>
              <a:rPr dirty="0"/>
              <a:t>2K2MnO4</a:t>
            </a:r>
            <a:r>
              <a:rPr spc="-70" dirty="0"/>
              <a:t> </a:t>
            </a:r>
            <a:r>
              <a:rPr dirty="0"/>
              <a:t>+</a:t>
            </a:r>
            <a:r>
              <a:rPr spc="-25" dirty="0"/>
              <a:t> </a:t>
            </a:r>
            <a:r>
              <a:rPr dirty="0"/>
              <a:t>Cl2à</a:t>
            </a:r>
            <a:r>
              <a:rPr spc="-30" dirty="0"/>
              <a:t> </a:t>
            </a:r>
            <a:r>
              <a:rPr dirty="0"/>
              <a:t>2KMnO4</a:t>
            </a:r>
            <a:r>
              <a:rPr spc="-45" dirty="0"/>
              <a:t> </a:t>
            </a:r>
            <a:r>
              <a:rPr spc="-10" dirty="0"/>
              <a:t>+2KCL</a:t>
            </a:r>
          </a:p>
          <a:p>
            <a:pPr>
              <a:lnSpc>
                <a:spcPct val="100000"/>
              </a:lnSpc>
              <a:spcBef>
                <a:spcPts val="1245"/>
              </a:spcBef>
              <a:buFont typeface="Calibri"/>
              <a:buChar char="•"/>
            </a:pPr>
            <a:endParaRPr/>
          </a:p>
          <a:p>
            <a:pPr marL="12700" marR="5080">
              <a:lnSpc>
                <a:spcPts val="2980"/>
              </a:lnSpc>
              <a:tabLst>
                <a:tab pos="5579745" algn="l"/>
              </a:tabLst>
            </a:pPr>
            <a:r>
              <a:rPr sz="2700" spc="-10" dirty="0"/>
              <a:t>Manganate</a:t>
            </a:r>
            <a:r>
              <a:rPr sz="2700" spc="-85" dirty="0"/>
              <a:t> </a:t>
            </a:r>
            <a:r>
              <a:rPr sz="2700" dirty="0"/>
              <a:t>can</a:t>
            </a:r>
            <a:r>
              <a:rPr sz="2700" spc="-50" dirty="0"/>
              <a:t> </a:t>
            </a:r>
            <a:r>
              <a:rPr sz="2700" dirty="0"/>
              <a:t>also</a:t>
            </a:r>
            <a:r>
              <a:rPr sz="2700" spc="-65" dirty="0"/>
              <a:t> </a:t>
            </a:r>
            <a:r>
              <a:rPr sz="2700" dirty="0"/>
              <a:t>be</a:t>
            </a:r>
            <a:r>
              <a:rPr sz="2700" spc="-30" dirty="0"/>
              <a:t> </a:t>
            </a:r>
            <a:r>
              <a:rPr sz="2700" spc="-10" dirty="0"/>
              <a:t>converted</a:t>
            </a:r>
            <a:r>
              <a:rPr sz="2700" spc="-80" dirty="0"/>
              <a:t> </a:t>
            </a:r>
            <a:r>
              <a:rPr sz="2700" dirty="0"/>
              <a:t>into</a:t>
            </a:r>
            <a:r>
              <a:rPr sz="2700" spc="-60" dirty="0"/>
              <a:t> </a:t>
            </a:r>
            <a:r>
              <a:rPr sz="2700" spc="-25" dirty="0"/>
              <a:t>the </a:t>
            </a:r>
            <a:r>
              <a:rPr sz="2700" dirty="0"/>
              <a:t>permanganate</a:t>
            </a:r>
            <a:r>
              <a:rPr sz="2700" spc="-75" dirty="0"/>
              <a:t> </a:t>
            </a:r>
            <a:r>
              <a:rPr sz="2700" dirty="0"/>
              <a:t>by</a:t>
            </a:r>
            <a:r>
              <a:rPr sz="2700" spc="-60" dirty="0"/>
              <a:t> </a:t>
            </a:r>
            <a:r>
              <a:rPr sz="2700" dirty="0"/>
              <a:t>electrolyzing</a:t>
            </a:r>
            <a:r>
              <a:rPr sz="2700" spc="-120" dirty="0"/>
              <a:t> </a:t>
            </a:r>
            <a:r>
              <a:rPr sz="2700" dirty="0"/>
              <a:t>a</a:t>
            </a:r>
            <a:r>
              <a:rPr sz="2700" spc="-75" dirty="0"/>
              <a:t> </a:t>
            </a:r>
            <a:r>
              <a:rPr sz="2700" spc="-20" dirty="0"/>
              <a:t>warm</a:t>
            </a:r>
            <a:r>
              <a:rPr sz="2700" dirty="0"/>
              <a:t>	</a:t>
            </a:r>
            <a:r>
              <a:rPr sz="2700" spc="-10" dirty="0"/>
              <a:t>solution</a:t>
            </a:r>
            <a:endParaRPr sz="2700"/>
          </a:p>
          <a:p>
            <a:pPr marL="303530" indent="-228600">
              <a:lnSpc>
                <a:spcPct val="100000"/>
              </a:lnSpc>
              <a:spcBef>
                <a:spcPts val="2930"/>
              </a:spcBef>
              <a:buChar char="•"/>
              <a:tabLst>
                <a:tab pos="303530" algn="l"/>
              </a:tabLst>
            </a:pPr>
            <a:r>
              <a:rPr dirty="0"/>
              <a:t>2KMnO4</a:t>
            </a:r>
            <a:r>
              <a:rPr spc="-50" dirty="0"/>
              <a:t> </a:t>
            </a:r>
            <a:r>
              <a:rPr dirty="0"/>
              <a:t>+2H2O</a:t>
            </a:r>
            <a:r>
              <a:rPr spc="-85" dirty="0"/>
              <a:t> </a:t>
            </a:r>
            <a:r>
              <a:rPr dirty="0"/>
              <a:t>à</a:t>
            </a:r>
            <a:r>
              <a:rPr spc="-10" dirty="0"/>
              <a:t> </a:t>
            </a:r>
            <a:r>
              <a:rPr dirty="0"/>
              <a:t>2KMnO4</a:t>
            </a:r>
            <a:r>
              <a:rPr spc="-45" dirty="0"/>
              <a:t> </a:t>
            </a:r>
            <a:r>
              <a:rPr spc="-10" dirty="0"/>
              <a:t>+2KOH</a:t>
            </a:r>
            <a:r>
              <a:rPr spc="-75" dirty="0"/>
              <a:t> </a:t>
            </a:r>
            <a:r>
              <a:rPr spc="-25" dirty="0"/>
              <a:t>+H2</a:t>
            </a:r>
          </a:p>
        </p:txBody>
      </p:sp>
      <p:pic>
        <p:nvPicPr>
          <p:cNvPr id="6" name="Picture 5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050" y="-186486"/>
            <a:ext cx="430149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 marR="5080" indent="-436245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latin typeface="Calibri"/>
                <a:cs typeface="Calibri"/>
              </a:rPr>
              <a:t>Assay</a:t>
            </a:r>
            <a:r>
              <a:rPr sz="4400" b="0" spc="-13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of</a:t>
            </a:r>
            <a:r>
              <a:rPr sz="4400" b="0" spc="-125" dirty="0">
                <a:latin typeface="Calibri"/>
                <a:cs typeface="Calibri"/>
              </a:rPr>
              <a:t> </a:t>
            </a:r>
            <a:r>
              <a:rPr sz="4400" b="0" spc="-40" dirty="0">
                <a:latin typeface="Calibri"/>
                <a:cs typeface="Calibri"/>
              </a:rPr>
              <a:t>Potassium </a:t>
            </a:r>
            <a:r>
              <a:rPr sz="4400" b="0" spc="-10" dirty="0">
                <a:latin typeface="Calibri"/>
                <a:cs typeface="Calibri"/>
              </a:rPr>
              <a:t>Permanganate: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059" y="1050747"/>
            <a:ext cx="8416925" cy="519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5125" marR="17780" indent="-34036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66395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5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assay</a:t>
            </a:r>
            <a:r>
              <a:rPr sz="3200" spc="5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5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based</a:t>
            </a:r>
            <a:r>
              <a:rPr sz="3200" spc="5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5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oxidation</a:t>
            </a:r>
            <a:r>
              <a:rPr sz="3200" spc="5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reduction 	</a:t>
            </a:r>
            <a:r>
              <a:rPr sz="3200" dirty="0">
                <a:latin typeface="Calibri"/>
                <a:cs typeface="Calibri"/>
              </a:rPr>
              <a:t>titration</a:t>
            </a:r>
            <a:r>
              <a:rPr sz="3200" spc="7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which</a:t>
            </a:r>
            <a:r>
              <a:rPr sz="3200" spc="7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7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carried</a:t>
            </a:r>
            <a:r>
              <a:rPr sz="3200" spc="7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out</a:t>
            </a:r>
            <a:r>
              <a:rPr sz="3200" spc="7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7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7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standard 	</a:t>
            </a:r>
            <a:r>
              <a:rPr sz="3200" dirty="0">
                <a:latin typeface="Calibri"/>
                <a:cs typeface="Calibri"/>
              </a:rPr>
              <a:t>solution</a:t>
            </a:r>
            <a:r>
              <a:rPr sz="3200" spc="39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39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oxalic</a:t>
            </a:r>
            <a:r>
              <a:rPr sz="3200" spc="37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acid</a:t>
            </a:r>
            <a:r>
              <a:rPr sz="3200" spc="39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39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40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presence</a:t>
            </a:r>
            <a:r>
              <a:rPr sz="3200" spc="380" dirty="0">
                <a:latin typeface="Calibri"/>
                <a:cs typeface="Calibri"/>
              </a:rPr>
              <a:t>  </a:t>
            </a:r>
            <a:r>
              <a:rPr sz="3200" spc="-25" dirty="0">
                <a:latin typeface="Calibri"/>
                <a:cs typeface="Calibri"/>
              </a:rPr>
              <a:t>of 	</a:t>
            </a:r>
            <a:r>
              <a:rPr sz="3200" dirty="0">
                <a:latin typeface="Calibri"/>
                <a:cs typeface="Calibri"/>
              </a:rPr>
              <a:t>sulphuric</a:t>
            </a:r>
            <a:r>
              <a:rPr sz="3200" spc="10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acid</a:t>
            </a:r>
            <a:r>
              <a:rPr sz="3200" spc="114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10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70</a:t>
            </a:r>
            <a:r>
              <a:rPr sz="3150" baseline="21164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11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throughout</a:t>
            </a:r>
            <a:r>
              <a:rPr sz="3200" spc="11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05" dirty="0">
                <a:latin typeface="Calibri"/>
                <a:cs typeface="Calibri"/>
              </a:rPr>
              <a:t>  </a:t>
            </a:r>
            <a:r>
              <a:rPr sz="3200" spc="-10" dirty="0">
                <a:latin typeface="Calibri"/>
                <a:cs typeface="Calibri"/>
              </a:rPr>
              <a:t>entire 	</a:t>
            </a:r>
            <a:r>
              <a:rPr sz="3200" dirty="0">
                <a:latin typeface="Calibri"/>
                <a:cs typeface="Calibri"/>
              </a:rPr>
              <a:t>titration.</a:t>
            </a:r>
            <a:r>
              <a:rPr sz="3200" spc="3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3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2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assay</a:t>
            </a:r>
            <a:r>
              <a:rPr sz="3200" spc="2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potassium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permanganate 	</a:t>
            </a:r>
            <a:r>
              <a:rPr sz="3200" dirty="0">
                <a:latin typeface="Calibri"/>
                <a:cs typeface="Calibri"/>
              </a:rPr>
              <a:t>itself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serves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indicator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give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pink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colour.</a:t>
            </a:r>
            <a:endParaRPr sz="3200">
              <a:latin typeface="Calibri"/>
              <a:cs typeface="Calibri"/>
            </a:endParaRPr>
          </a:p>
          <a:p>
            <a:pPr marR="14604" algn="ctr">
              <a:lnSpc>
                <a:spcPct val="100000"/>
              </a:lnSpc>
              <a:spcBef>
                <a:spcPts val="465"/>
              </a:spcBef>
            </a:pPr>
            <a:r>
              <a:rPr sz="3200" dirty="0">
                <a:latin typeface="Calibri"/>
                <a:cs typeface="Calibri"/>
              </a:rPr>
              <a:t>2KMNO4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5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H2C2O4.2H2O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5H2SO4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→</a:t>
            </a:r>
            <a:endParaRPr sz="3200">
              <a:latin typeface="Calibri"/>
              <a:cs typeface="Calibri"/>
            </a:endParaRPr>
          </a:p>
          <a:p>
            <a:pPr marR="11430" algn="ctr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K2SO4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2MnSO4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18H2O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10CO2</a:t>
            </a:r>
            <a:endParaRPr sz="3200">
              <a:latin typeface="Calibri"/>
              <a:cs typeface="Calibri"/>
            </a:endParaRPr>
          </a:p>
          <a:p>
            <a:pPr marL="25400" marR="227329">
              <a:lnSpc>
                <a:spcPct val="100000"/>
              </a:lnSpc>
              <a:spcBef>
                <a:spcPts val="1105"/>
              </a:spcBef>
            </a:pPr>
            <a:r>
              <a:rPr sz="3200" dirty="0">
                <a:latin typeface="Calibri"/>
                <a:cs typeface="Calibri"/>
              </a:rPr>
              <a:t>Each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0.1N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oxalic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acid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euivalent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0.00316 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KMnO4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Picture 3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175" y="1134164"/>
            <a:ext cx="8822690" cy="5243830"/>
            <a:chOff x="265175" y="1134164"/>
            <a:chExt cx="8822690" cy="5243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747" y="1134164"/>
              <a:ext cx="8687454" cy="52432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1731200"/>
              <a:ext cx="8822309" cy="46038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523" y="1153667"/>
              <a:ext cx="8610600" cy="51663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2523" y="1153667"/>
              <a:ext cx="8610600" cy="5166360"/>
            </a:xfrm>
            <a:custGeom>
              <a:avLst/>
              <a:gdLst/>
              <a:ahLst/>
              <a:cxnLst/>
              <a:rect l="l" t="t" r="r" b="b"/>
              <a:pathLst>
                <a:path w="8610600" h="5166360">
                  <a:moveTo>
                    <a:pt x="0" y="5166360"/>
                  </a:moveTo>
                  <a:lnTo>
                    <a:pt x="8610600" y="516636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516636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0524" y="1827352"/>
            <a:ext cx="8300720" cy="35631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65"/>
              </a:spcBef>
              <a:tabLst>
                <a:tab pos="240665" algn="l"/>
              </a:tabLst>
            </a:pPr>
            <a:r>
              <a:rPr lang="en-US" sz="2500" dirty="0" smtClean="0">
                <a:latin typeface="Calibri"/>
                <a:cs typeface="Calibri"/>
              </a:rPr>
              <a:t>   </a:t>
            </a:r>
            <a:r>
              <a:rPr lang="en-US" sz="2500" dirty="0">
                <a:latin typeface="Calibri"/>
                <a:cs typeface="Calibri"/>
              </a:rPr>
              <a:t>1</a:t>
            </a:r>
            <a:r>
              <a:rPr sz="2500" dirty="0" smtClean="0">
                <a:latin typeface="Calibri"/>
                <a:cs typeface="Calibri"/>
              </a:rPr>
              <a:t>.</a:t>
            </a:r>
            <a:r>
              <a:rPr sz="2500" spc="-20" dirty="0" smtClean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Antiseptic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agents</a:t>
            </a:r>
            <a:endParaRPr sz="25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20"/>
              </a:spcBef>
              <a:buChar char="•"/>
              <a:tabLst>
                <a:tab pos="240665" algn="l"/>
              </a:tabLst>
            </a:pPr>
            <a:r>
              <a:rPr lang="en-US" sz="2500" dirty="0">
                <a:latin typeface="Calibri"/>
                <a:cs typeface="Calibri"/>
              </a:rPr>
              <a:t>2</a:t>
            </a:r>
            <a:r>
              <a:rPr sz="2500" dirty="0" smtClean="0">
                <a:latin typeface="Calibri"/>
                <a:cs typeface="Calibri"/>
              </a:rPr>
              <a:t>. </a:t>
            </a:r>
            <a:r>
              <a:rPr sz="2500" spc="-10" dirty="0">
                <a:latin typeface="Calibri"/>
                <a:cs typeface="Calibri"/>
              </a:rPr>
              <a:t>Disinfectants</a:t>
            </a:r>
            <a:endParaRPr sz="25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95"/>
              </a:spcBef>
              <a:buChar char="•"/>
              <a:tabLst>
                <a:tab pos="240665" algn="l"/>
              </a:tabLst>
            </a:pPr>
            <a:r>
              <a:rPr lang="en-US" sz="2500" dirty="0">
                <a:latin typeface="Calibri"/>
                <a:cs typeface="Calibri"/>
              </a:rPr>
              <a:t>3</a:t>
            </a:r>
            <a:r>
              <a:rPr sz="2500" dirty="0" smtClean="0">
                <a:latin typeface="Calibri"/>
                <a:cs typeface="Calibri"/>
              </a:rPr>
              <a:t>. </a:t>
            </a:r>
            <a:r>
              <a:rPr sz="2500" spc="-10" dirty="0">
                <a:latin typeface="Calibri"/>
                <a:cs typeface="Calibri"/>
              </a:rPr>
              <a:t>Sanitizers</a:t>
            </a:r>
            <a:endParaRPr sz="25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15"/>
              </a:spcBef>
              <a:buChar char="•"/>
              <a:tabLst>
                <a:tab pos="240665" algn="l"/>
              </a:tabLst>
            </a:pPr>
            <a:r>
              <a:rPr lang="en-US" sz="2500" dirty="0">
                <a:latin typeface="Calibri"/>
                <a:cs typeface="Calibri"/>
              </a:rPr>
              <a:t>4</a:t>
            </a:r>
            <a:r>
              <a:rPr sz="2500" dirty="0" smtClean="0">
                <a:latin typeface="Calibri"/>
                <a:cs typeface="Calibri"/>
              </a:rPr>
              <a:t>. </a:t>
            </a:r>
            <a:r>
              <a:rPr sz="2500" spc="-10" dirty="0">
                <a:latin typeface="Calibri"/>
                <a:cs typeface="Calibri"/>
              </a:rPr>
              <a:t>Germicides</a:t>
            </a:r>
            <a:endParaRPr sz="25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760"/>
              </a:lnSpc>
              <a:spcBef>
                <a:spcPts val="484"/>
              </a:spcBef>
              <a:buChar char="•"/>
              <a:tabLst>
                <a:tab pos="241300" algn="l"/>
              </a:tabLst>
            </a:pPr>
            <a:r>
              <a:rPr sz="2500" dirty="0">
                <a:latin typeface="Calibri"/>
                <a:cs typeface="Calibri"/>
              </a:rPr>
              <a:t>•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Antimicrobials/topical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anti-infective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agents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agent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which </a:t>
            </a:r>
            <a:r>
              <a:rPr sz="2500" dirty="0">
                <a:latin typeface="Calibri"/>
                <a:cs typeface="Calibri"/>
              </a:rPr>
              <a:t>kill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microorganisms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or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stop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their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growth.</a:t>
            </a:r>
            <a:endParaRPr sz="2500" dirty="0">
              <a:latin typeface="Calibri"/>
              <a:cs typeface="Calibri"/>
            </a:endParaRPr>
          </a:p>
          <a:p>
            <a:pPr marL="241300" marR="692785" indent="-228600">
              <a:lnSpc>
                <a:spcPct val="91600"/>
              </a:lnSpc>
              <a:spcBef>
                <a:spcPts val="395"/>
              </a:spcBef>
              <a:buChar char="•"/>
              <a:tabLst>
                <a:tab pos="241300" algn="l"/>
              </a:tabLst>
            </a:pPr>
            <a:r>
              <a:rPr sz="2500" dirty="0">
                <a:latin typeface="Calibri"/>
                <a:cs typeface="Calibri"/>
              </a:rPr>
              <a:t>•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Antibacterial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agents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can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be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further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subdivided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into </a:t>
            </a:r>
            <a:r>
              <a:rPr sz="2500" spc="-10" dirty="0">
                <a:latin typeface="Calibri"/>
                <a:cs typeface="Calibri"/>
              </a:rPr>
              <a:t>bactericidal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agents,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which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kill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bacteria,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bacteriostatic </a:t>
            </a:r>
            <a:r>
              <a:rPr sz="2500" dirty="0">
                <a:latin typeface="Calibri"/>
                <a:cs typeface="Calibri"/>
              </a:rPr>
              <a:t>agents,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which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slow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down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or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 smtClean="0">
                <a:latin typeface="Calibri"/>
                <a:cs typeface="Calibri"/>
              </a:rPr>
              <a:t>st</a:t>
            </a:r>
            <a:r>
              <a:rPr lang="en-US" sz="2500" dirty="0" smtClean="0">
                <a:latin typeface="Calibri"/>
                <a:cs typeface="Calibri"/>
              </a:rPr>
              <a:t>op the</a:t>
            </a:r>
            <a:r>
              <a:rPr sz="2500" spc="-50" dirty="0" smtClean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bacterial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 smtClean="0">
                <a:latin typeface="Calibri"/>
                <a:cs typeface="Calibri"/>
              </a:rPr>
              <a:t>growt</a:t>
            </a:r>
            <a:r>
              <a:rPr lang="en-US" sz="2500" spc="-10" dirty="0" smtClean="0">
                <a:latin typeface="Calibri"/>
                <a:cs typeface="Calibri"/>
              </a:rPr>
              <a:t>h.</a:t>
            </a:r>
            <a:endParaRPr sz="25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9559" y="219392"/>
            <a:ext cx="8295005" cy="833755"/>
            <a:chOff x="289559" y="219392"/>
            <a:chExt cx="8295005" cy="8337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948" y="286801"/>
              <a:ext cx="8117476" cy="6013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59" y="219392"/>
              <a:ext cx="8294878" cy="8334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8723" y="306323"/>
              <a:ext cx="8040624" cy="52425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58723" y="306324"/>
            <a:ext cx="8041005" cy="452047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349250" indent="-259079">
              <a:lnSpc>
                <a:spcPct val="100000"/>
              </a:lnSpc>
              <a:spcBef>
                <a:spcPts val="165"/>
              </a:spcBef>
              <a:buChar char="•"/>
              <a:tabLst>
                <a:tab pos="349250" algn="l"/>
              </a:tabLst>
            </a:pPr>
            <a:r>
              <a:rPr sz="2800" spc="-55" dirty="0" smtClean="0">
                <a:latin typeface="Calibri"/>
                <a:cs typeface="Calibri"/>
              </a:rPr>
              <a:t> </a:t>
            </a:r>
            <a:r>
              <a:rPr lang="en-US" sz="2800" spc="-10" dirty="0" smtClean="0">
                <a:latin typeface="Calibri"/>
                <a:cs typeface="Calibri"/>
              </a:rPr>
              <a:t>Antimicrobials </a:t>
            </a:r>
            <a:r>
              <a:rPr sz="2800" dirty="0" smtClean="0">
                <a:latin typeface="Calibri"/>
                <a:cs typeface="Calibri"/>
              </a:rPr>
              <a:t>may</a:t>
            </a:r>
            <a:r>
              <a:rPr sz="2800" spc="-95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categorized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into</a:t>
            </a:r>
            <a:r>
              <a:rPr lang="en-US" sz="2800" spc="-20" dirty="0" smtClean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5058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5257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1959" y="862794"/>
            <a:ext cx="8231505" cy="2875915"/>
            <a:chOff x="441959" y="862794"/>
            <a:chExt cx="8231505" cy="2875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550" y="862794"/>
              <a:ext cx="8133557" cy="9448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59" y="1792249"/>
              <a:ext cx="8209660" cy="10072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59" y="2731033"/>
              <a:ext cx="8230997" cy="100721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49935" y="950722"/>
            <a:ext cx="7758430" cy="2548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3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It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occursas an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odourless,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white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crystals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white</a:t>
            </a:r>
            <a:r>
              <a:rPr sz="2200" spc="4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powder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slight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30"/>
              </a:lnSpc>
            </a:pPr>
            <a:r>
              <a:rPr sz="2200" dirty="0">
                <a:latin typeface="Calibri"/>
                <a:cs typeface="Calibri"/>
              </a:rPr>
              <a:t>acidic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bitter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taste.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35"/>
              </a:lnSpc>
              <a:spcBef>
                <a:spcPts val="2330"/>
              </a:spcBef>
            </a:pPr>
            <a:r>
              <a:rPr sz="2200" dirty="0">
                <a:latin typeface="Calibri"/>
                <a:cs typeface="Calibri"/>
              </a:rPr>
              <a:t>Solubility: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Freely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soluble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glycerin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partially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soluble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water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&amp;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35"/>
              </a:lnSpc>
            </a:pPr>
            <a:r>
              <a:rPr sz="2200" spc="-10" dirty="0">
                <a:latin typeface="Calibri"/>
                <a:cs typeface="Calibri"/>
              </a:rPr>
              <a:t>alcohol.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30"/>
              </a:lnSpc>
              <a:spcBef>
                <a:spcPts val="2325"/>
              </a:spcBef>
              <a:tabLst>
                <a:tab pos="991235" algn="l"/>
              </a:tabLst>
            </a:pPr>
            <a:r>
              <a:rPr sz="2200" spc="-10" dirty="0">
                <a:latin typeface="Calibri"/>
                <a:cs typeface="Calibri"/>
              </a:rPr>
              <a:t>various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dehydration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products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obtained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heating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boric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acid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50" dirty="0">
                <a:latin typeface="Calibri"/>
                <a:cs typeface="Calibri"/>
              </a:rPr>
              <a:t> 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30"/>
              </a:lnSpc>
            </a:pPr>
            <a:r>
              <a:rPr sz="2200" dirty="0">
                <a:latin typeface="Calibri"/>
                <a:cs typeface="Calibri"/>
              </a:rPr>
              <a:t>loss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water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include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64054" y="74498"/>
            <a:ext cx="423735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dirty="0">
                <a:latin typeface="Calibri"/>
                <a:cs typeface="Calibri"/>
              </a:rPr>
              <a:t>Boric</a:t>
            </a:r>
            <a:r>
              <a:rPr sz="4300" b="0" spc="-60" dirty="0">
                <a:latin typeface="Calibri"/>
                <a:cs typeface="Calibri"/>
              </a:rPr>
              <a:t> </a:t>
            </a:r>
            <a:r>
              <a:rPr sz="4300" b="0" dirty="0">
                <a:latin typeface="Calibri"/>
                <a:cs typeface="Calibri"/>
              </a:rPr>
              <a:t>Acid</a:t>
            </a:r>
            <a:r>
              <a:rPr sz="4300" b="0" spc="-100" dirty="0">
                <a:latin typeface="Calibri"/>
                <a:cs typeface="Calibri"/>
              </a:rPr>
              <a:t> </a:t>
            </a:r>
            <a:r>
              <a:rPr sz="4300" b="0" spc="-10" dirty="0">
                <a:latin typeface="Calibri"/>
                <a:cs typeface="Calibri"/>
              </a:rPr>
              <a:t>(H3BO3)</a:t>
            </a:r>
            <a:endParaRPr sz="43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511300" y="3790950"/>
          <a:ext cx="6095365" cy="2658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670"/>
                <a:gridCol w="3274695"/>
              </a:tblGrid>
              <a:tr h="469900">
                <a:tc>
                  <a:txBody>
                    <a:bodyPr/>
                    <a:lstStyle/>
                    <a:p>
                      <a:pPr marL="22606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Temperature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◦C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9BBA58"/>
                      </a:solidFill>
                      <a:prstDash val="solid"/>
                    </a:lnL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Dehydration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R w="12700">
                      <a:solidFill>
                        <a:srgbClr val="9BBA58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22669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BA58"/>
                      </a:solidFill>
                      <a:prstDash val="solid"/>
                    </a:lnL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Metaboric</a:t>
                      </a:r>
                      <a:r>
                        <a:rPr sz="2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acid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(HBO2)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R w="12700">
                      <a:solidFill>
                        <a:srgbClr val="9BBA58"/>
                      </a:solidFill>
                      <a:prstDash val="solid"/>
                    </a:lnR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2266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160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9BBA58"/>
                      </a:solidFill>
                      <a:prstDash val="solid"/>
                    </a:lnL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60" dirty="0">
                          <a:latin typeface="Calibri"/>
                          <a:cs typeface="Calibri"/>
                        </a:rPr>
                        <a:t>Tetraboric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acid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286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(H2B4O7)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24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160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9BBA58"/>
                      </a:solidFill>
                      <a:prstDash val="solid"/>
                    </a:lnL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Boron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trioxide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(2B2O3)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9" name="Picture 8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047" y="307847"/>
            <a:ext cx="2131060" cy="1277620"/>
          </a:xfrm>
          <a:custGeom>
            <a:avLst/>
            <a:gdLst/>
            <a:ahLst/>
            <a:cxnLst/>
            <a:rect l="l" t="t" r="r" b="b"/>
            <a:pathLst>
              <a:path w="2131060" h="1277620">
                <a:moveTo>
                  <a:pt x="2002789" y="0"/>
                </a:moveTo>
                <a:lnTo>
                  <a:pt x="127711" y="0"/>
                </a:lnTo>
                <a:lnTo>
                  <a:pt x="77999" y="10032"/>
                </a:lnTo>
                <a:lnTo>
                  <a:pt x="37404" y="37401"/>
                </a:lnTo>
                <a:lnTo>
                  <a:pt x="10035" y="78009"/>
                </a:lnTo>
                <a:lnTo>
                  <a:pt x="0" y="127762"/>
                </a:lnTo>
                <a:lnTo>
                  <a:pt x="0" y="1149350"/>
                </a:lnTo>
                <a:lnTo>
                  <a:pt x="10035" y="1199102"/>
                </a:lnTo>
                <a:lnTo>
                  <a:pt x="37404" y="1239710"/>
                </a:lnTo>
                <a:lnTo>
                  <a:pt x="77999" y="1267078"/>
                </a:lnTo>
                <a:lnTo>
                  <a:pt x="127711" y="1277112"/>
                </a:lnTo>
                <a:lnTo>
                  <a:pt x="2002789" y="1277112"/>
                </a:lnTo>
                <a:lnTo>
                  <a:pt x="2052542" y="1267078"/>
                </a:lnTo>
                <a:lnTo>
                  <a:pt x="2093150" y="1239710"/>
                </a:lnTo>
                <a:lnTo>
                  <a:pt x="2120519" y="1199102"/>
                </a:lnTo>
                <a:lnTo>
                  <a:pt x="2130552" y="1149350"/>
                </a:lnTo>
                <a:lnTo>
                  <a:pt x="2130552" y="127762"/>
                </a:lnTo>
                <a:lnTo>
                  <a:pt x="2120518" y="78009"/>
                </a:lnTo>
                <a:lnTo>
                  <a:pt x="2093150" y="37401"/>
                </a:lnTo>
                <a:lnTo>
                  <a:pt x="2052542" y="10032"/>
                </a:lnTo>
                <a:lnTo>
                  <a:pt x="200278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5213" y="677621"/>
            <a:ext cx="187261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solidFill>
                  <a:srgbClr val="FFFFFF"/>
                </a:solidFill>
              </a:rPr>
              <a:t>Preparation: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185160" y="681608"/>
            <a:ext cx="1615440" cy="528955"/>
          </a:xfrm>
          <a:custGeom>
            <a:avLst/>
            <a:gdLst/>
            <a:ahLst/>
            <a:cxnLst/>
            <a:rect l="l" t="t" r="r" b="b"/>
            <a:pathLst>
              <a:path w="1615439" h="528955">
                <a:moveTo>
                  <a:pt x="1351152" y="0"/>
                </a:moveTo>
                <a:lnTo>
                  <a:pt x="1351152" y="105790"/>
                </a:lnTo>
                <a:lnTo>
                  <a:pt x="0" y="105790"/>
                </a:lnTo>
                <a:lnTo>
                  <a:pt x="0" y="422910"/>
                </a:lnTo>
                <a:lnTo>
                  <a:pt x="1351152" y="422910"/>
                </a:lnTo>
                <a:lnTo>
                  <a:pt x="1351152" y="528574"/>
                </a:lnTo>
                <a:lnTo>
                  <a:pt x="1615439" y="264287"/>
                </a:lnTo>
                <a:lnTo>
                  <a:pt x="1351152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2600" y="304800"/>
            <a:ext cx="2893060" cy="1280160"/>
          </a:xfrm>
          <a:custGeom>
            <a:avLst/>
            <a:gdLst/>
            <a:ahLst/>
            <a:cxnLst/>
            <a:rect l="l" t="t" r="r" b="b"/>
            <a:pathLst>
              <a:path w="2893059" h="1280160">
                <a:moveTo>
                  <a:pt x="2764535" y="0"/>
                </a:moveTo>
                <a:lnTo>
                  <a:pt x="128015" y="0"/>
                </a:lnTo>
                <a:lnTo>
                  <a:pt x="78170" y="10054"/>
                </a:lnTo>
                <a:lnTo>
                  <a:pt x="37480" y="37480"/>
                </a:lnTo>
                <a:lnTo>
                  <a:pt x="10054" y="78170"/>
                </a:lnTo>
                <a:lnTo>
                  <a:pt x="0" y="128015"/>
                </a:lnTo>
                <a:lnTo>
                  <a:pt x="0" y="1152144"/>
                </a:lnTo>
                <a:lnTo>
                  <a:pt x="10054" y="1201989"/>
                </a:lnTo>
                <a:lnTo>
                  <a:pt x="37480" y="1242679"/>
                </a:lnTo>
                <a:lnTo>
                  <a:pt x="78170" y="1270105"/>
                </a:lnTo>
                <a:lnTo>
                  <a:pt x="128015" y="1280160"/>
                </a:lnTo>
                <a:lnTo>
                  <a:pt x="2764535" y="1280160"/>
                </a:lnTo>
                <a:lnTo>
                  <a:pt x="2814381" y="1270105"/>
                </a:lnTo>
                <a:lnTo>
                  <a:pt x="2855071" y="1242679"/>
                </a:lnTo>
                <a:lnTo>
                  <a:pt x="2882497" y="1201989"/>
                </a:lnTo>
                <a:lnTo>
                  <a:pt x="2892552" y="1152144"/>
                </a:lnTo>
                <a:lnTo>
                  <a:pt x="2892552" y="128015"/>
                </a:lnTo>
                <a:lnTo>
                  <a:pt x="2882497" y="78170"/>
                </a:lnTo>
                <a:lnTo>
                  <a:pt x="2855071" y="37480"/>
                </a:lnTo>
                <a:lnTo>
                  <a:pt x="2814381" y="10054"/>
                </a:lnTo>
                <a:lnTo>
                  <a:pt x="276453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50229" y="448767"/>
            <a:ext cx="2720975" cy="9417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ct val="91700"/>
              </a:lnSpc>
              <a:spcBef>
                <a:spcPts val="27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Boric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prepared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by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adding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mixture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conc.H2SO4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boiling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solution</a:t>
            </a:r>
            <a:r>
              <a:rPr sz="16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borax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87870" y="1810892"/>
            <a:ext cx="524510" cy="617220"/>
          </a:xfrm>
          <a:custGeom>
            <a:avLst/>
            <a:gdLst/>
            <a:ahLst/>
            <a:cxnLst/>
            <a:rect l="l" t="t" r="r" b="b"/>
            <a:pathLst>
              <a:path w="524509" h="617219">
                <a:moveTo>
                  <a:pt x="148462" y="0"/>
                </a:moveTo>
                <a:lnTo>
                  <a:pt x="104775" y="334264"/>
                </a:lnTo>
                <a:lnTo>
                  <a:pt x="0" y="320548"/>
                </a:lnTo>
                <a:lnTo>
                  <a:pt x="227837" y="616839"/>
                </a:lnTo>
                <a:lnTo>
                  <a:pt x="524128" y="389001"/>
                </a:lnTo>
                <a:lnTo>
                  <a:pt x="419226" y="375285"/>
                </a:lnTo>
                <a:lnTo>
                  <a:pt x="462914" y="41021"/>
                </a:lnTo>
                <a:lnTo>
                  <a:pt x="148462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5464" y="2709672"/>
            <a:ext cx="3679190" cy="1277620"/>
          </a:xfrm>
          <a:custGeom>
            <a:avLst/>
            <a:gdLst/>
            <a:ahLst/>
            <a:cxnLst/>
            <a:rect l="l" t="t" r="r" b="b"/>
            <a:pathLst>
              <a:path w="3679190" h="1277620">
                <a:moveTo>
                  <a:pt x="3551174" y="0"/>
                </a:moveTo>
                <a:lnTo>
                  <a:pt x="127762" y="0"/>
                </a:lnTo>
                <a:lnTo>
                  <a:pt x="78009" y="10033"/>
                </a:lnTo>
                <a:lnTo>
                  <a:pt x="37401" y="37401"/>
                </a:lnTo>
                <a:lnTo>
                  <a:pt x="10033" y="78009"/>
                </a:lnTo>
                <a:lnTo>
                  <a:pt x="0" y="127762"/>
                </a:lnTo>
                <a:lnTo>
                  <a:pt x="0" y="1149350"/>
                </a:lnTo>
                <a:lnTo>
                  <a:pt x="10033" y="1199102"/>
                </a:lnTo>
                <a:lnTo>
                  <a:pt x="37401" y="1239710"/>
                </a:lnTo>
                <a:lnTo>
                  <a:pt x="78009" y="1267078"/>
                </a:lnTo>
                <a:lnTo>
                  <a:pt x="127762" y="1277111"/>
                </a:lnTo>
                <a:lnTo>
                  <a:pt x="3551174" y="1277111"/>
                </a:lnTo>
                <a:lnTo>
                  <a:pt x="3600926" y="1267078"/>
                </a:lnTo>
                <a:lnTo>
                  <a:pt x="3641534" y="1239710"/>
                </a:lnTo>
                <a:lnTo>
                  <a:pt x="3668903" y="1199102"/>
                </a:lnTo>
                <a:lnTo>
                  <a:pt x="3678936" y="1149350"/>
                </a:lnTo>
                <a:lnTo>
                  <a:pt x="3678936" y="127762"/>
                </a:lnTo>
                <a:lnTo>
                  <a:pt x="3668903" y="78009"/>
                </a:lnTo>
                <a:lnTo>
                  <a:pt x="3641534" y="37401"/>
                </a:lnTo>
                <a:lnTo>
                  <a:pt x="3600926" y="10033"/>
                </a:lnTo>
                <a:lnTo>
                  <a:pt x="355117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51221" y="3114802"/>
            <a:ext cx="2927985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ts val="2065"/>
              </a:lnSpc>
              <a:spcBef>
                <a:spcPts val="100"/>
              </a:spcBef>
              <a:buChar char="•"/>
              <a:tabLst>
                <a:tab pos="18351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Na2B4O7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H2SO4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5H2O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endParaRPr sz="1800">
              <a:latin typeface="Calibri"/>
              <a:cs typeface="Calibri"/>
            </a:endParaRPr>
          </a:p>
          <a:p>
            <a:pPr marL="183515">
              <a:lnSpc>
                <a:spcPts val="206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Na2SO4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4H3BO3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18432" y="3084576"/>
            <a:ext cx="451484" cy="527685"/>
          </a:xfrm>
          <a:custGeom>
            <a:avLst/>
            <a:gdLst/>
            <a:ahLst/>
            <a:cxnLst/>
            <a:rect l="l" t="t" r="r" b="b"/>
            <a:pathLst>
              <a:path w="451485" h="527685">
                <a:moveTo>
                  <a:pt x="225551" y="0"/>
                </a:moveTo>
                <a:lnTo>
                  <a:pt x="0" y="263651"/>
                </a:lnTo>
                <a:lnTo>
                  <a:pt x="225551" y="527304"/>
                </a:lnTo>
                <a:lnTo>
                  <a:pt x="225551" y="421894"/>
                </a:lnTo>
                <a:lnTo>
                  <a:pt x="451103" y="421894"/>
                </a:lnTo>
                <a:lnTo>
                  <a:pt x="451103" y="105410"/>
                </a:lnTo>
                <a:lnTo>
                  <a:pt x="225551" y="105410"/>
                </a:lnTo>
                <a:lnTo>
                  <a:pt x="225551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" y="2438400"/>
            <a:ext cx="3395979" cy="1819910"/>
          </a:xfrm>
          <a:custGeom>
            <a:avLst/>
            <a:gdLst/>
            <a:ahLst/>
            <a:cxnLst/>
            <a:rect l="l" t="t" r="r" b="b"/>
            <a:pathLst>
              <a:path w="3395979" h="1819910">
                <a:moveTo>
                  <a:pt x="3213480" y="0"/>
                </a:moveTo>
                <a:lnTo>
                  <a:pt x="181965" y="0"/>
                </a:lnTo>
                <a:lnTo>
                  <a:pt x="133592" y="6495"/>
                </a:lnTo>
                <a:lnTo>
                  <a:pt x="90124" y="24830"/>
                </a:lnTo>
                <a:lnTo>
                  <a:pt x="53297" y="53276"/>
                </a:lnTo>
                <a:lnTo>
                  <a:pt x="24844" y="90104"/>
                </a:lnTo>
                <a:lnTo>
                  <a:pt x="6500" y="133585"/>
                </a:lnTo>
                <a:lnTo>
                  <a:pt x="0" y="181990"/>
                </a:lnTo>
                <a:lnTo>
                  <a:pt x="0" y="1637664"/>
                </a:lnTo>
                <a:lnTo>
                  <a:pt x="6500" y="1686070"/>
                </a:lnTo>
                <a:lnTo>
                  <a:pt x="24844" y="1729551"/>
                </a:lnTo>
                <a:lnTo>
                  <a:pt x="53297" y="1766379"/>
                </a:lnTo>
                <a:lnTo>
                  <a:pt x="90124" y="1794825"/>
                </a:lnTo>
                <a:lnTo>
                  <a:pt x="133592" y="1813160"/>
                </a:lnTo>
                <a:lnTo>
                  <a:pt x="181965" y="1819656"/>
                </a:lnTo>
                <a:lnTo>
                  <a:pt x="3213480" y="1819656"/>
                </a:lnTo>
                <a:lnTo>
                  <a:pt x="3261886" y="1813160"/>
                </a:lnTo>
                <a:lnTo>
                  <a:pt x="3305367" y="1794825"/>
                </a:lnTo>
                <a:lnTo>
                  <a:pt x="3342195" y="1766379"/>
                </a:lnTo>
                <a:lnTo>
                  <a:pt x="3370641" y="1729551"/>
                </a:lnTo>
                <a:lnTo>
                  <a:pt x="3388976" y="1686070"/>
                </a:lnTo>
                <a:lnTo>
                  <a:pt x="3395472" y="1637664"/>
                </a:lnTo>
                <a:lnTo>
                  <a:pt x="3395472" y="181990"/>
                </a:lnTo>
                <a:lnTo>
                  <a:pt x="3388976" y="133585"/>
                </a:lnTo>
                <a:lnTo>
                  <a:pt x="3370641" y="90104"/>
                </a:lnTo>
                <a:lnTo>
                  <a:pt x="3342195" y="53276"/>
                </a:lnTo>
                <a:lnTo>
                  <a:pt x="3305367" y="24830"/>
                </a:lnTo>
                <a:lnTo>
                  <a:pt x="3261886" y="6495"/>
                </a:lnTo>
                <a:lnTo>
                  <a:pt x="321348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1504" y="2519299"/>
            <a:ext cx="3180715" cy="16122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1700"/>
              </a:lnSpc>
              <a:spcBef>
                <a:spcPts val="26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Preparation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boric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involves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reaction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borax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(disodium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tetra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borate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decahydrate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mineral</a:t>
            </a:r>
            <a:r>
              <a:rPr sz="16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hydrochloric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acid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(HCl).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obtained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white</a:t>
            </a:r>
            <a:r>
              <a:rPr sz="1600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crystals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boric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completely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insoluble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cold</a:t>
            </a:r>
            <a:r>
              <a:rPr sz="16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water.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64002" y="4389501"/>
            <a:ext cx="494030" cy="508634"/>
          </a:xfrm>
          <a:custGeom>
            <a:avLst/>
            <a:gdLst/>
            <a:ahLst/>
            <a:cxnLst/>
            <a:rect l="l" t="t" r="r" b="b"/>
            <a:pathLst>
              <a:path w="494030" h="508635">
                <a:moveTo>
                  <a:pt x="309118" y="0"/>
                </a:moveTo>
                <a:lnTo>
                  <a:pt x="12700" y="112903"/>
                </a:lnTo>
                <a:lnTo>
                  <a:pt x="98806" y="338709"/>
                </a:lnTo>
                <a:lnTo>
                  <a:pt x="0" y="376428"/>
                </a:lnTo>
                <a:lnTo>
                  <a:pt x="333121" y="508254"/>
                </a:lnTo>
                <a:lnTo>
                  <a:pt x="493903" y="188213"/>
                </a:lnTo>
                <a:lnTo>
                  <a:pt x="395224" y="225806"/>
                </a:lnTo>
                <a:lnTo>
                  <a:pt x="309118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5111496"/>
            <a:ext cx="5224780" cy="1277620"/>
          </a:xfrm>
          <a:custGeom>
            <a:avLst/>
            <a:gdLst/>
            <a:ahLst/>
            <a:cxnLst/>
            <a:rect l="l" t="t" r="r" b="b"/>
            <a:pathLst>
              <a:path w="5224780" h="1277620">
                <a:moveTo>
                  <a:pt x="5096510" y="0"/>
                </a:moveTo>
                <a:lnTo>
                  <a:pt x="127711" y="0"/>
                </a:lnTo>
                <a:lnTo>
                  <a:pt x="77999" y="10032"/>
                </a:lnTo>
                <a:lnTo>
                  <a:pt x="37404" y="37401"/>
                </a:lnTo>
                <a:lnTo>
                  <a:pt x="10035" y="78009"/>
                </a:lnTo>
                <a:lnTo>
                  <a:pt x="0" y="127761"/>
                </a:lnTo>
                <a:lnTo>
                  <a:pt x="0" y="1149400"/>
                </a:lnTo>
                <a:lnTo>
                  <a:pt x="10035" y="1199112"/>
                </a:lnTo>
                <a:lnTo>
                  <a:pt x="37404" y="1239707"/>
                </a:lnTo>
                <a:lnTo>
                  <a:pt x="77999" y="1267076"/>
                </a:lnTo>
                <a:lnTo>
                  <a:pt x="127711" y="1277111"/>
                </a:lnTo>
                <a:lnTo>
                  <a:pt x="5096510" y="1277111"/>
                </a:lnTo>
                <a:lnTo>
                  <a:pt x="5146262" y="1267076"/>
                </a:lnTo>
                <a:lnTo>
                  <a:pt x="5186870" y="1239707"/>
                </a:lnTo>
                <a:lnTo>
                  <a:pt x="5214239" y="1199112"/>
                </a:lnTo>
                <a:lnTo>
                  <a:pt x="5224272" y="1149400"/>
                </a:lnTo>
                <a:lnTo>
                  <a:pt x="5224272" y="127761"/>
                </a:lnTo>
                <a:lnTo>
                  <a:pt x="5214239" y="78009"/>
                </a:lnTo>
                <a:lnTo>
                  <a:pt x="5186870" y="37401"/>
                </a:lnTo>
                <a:lnTo>
                  <a:pt x="5146262" y="10032"/>
                </a:lnTo>
                <a:lnTo>
                  <a:pt x="509651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0895" y="5417921"/>
            <a:ext cx="4196715" cy="610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Na2B4O7.10H2O +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HCl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B(OH)3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(or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H3BO3)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NaCl+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H2O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6" name="Picture 15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561" y="475297"/>
            <a:ext cx="2983230" cy="1487805"/>
            <a:chOff x="301561" y="475297"/>
            <a:chExt cx="2983230" cy="1487805"/>
          </a:xfrm>
        </p:grpSpPr>
        <p:sp>
          <p:nvSpPr>
            <p:cNvPr id="3" name="object 3"/>
            <p:cNvSpPr/>
            <p:nvPr/>
          </p:nvSpPr>
          <p:spPr>
            <a:xfrm>
              <a:off x="313944" y="487692"/>
              <a:ext cx="2970530" cy="1463040"/>
            </a:xfrm>
            <a:custGeom>
              <a:avLst/>
              <a:gdLst/>
              <a:ahLst/>
              <a:cxnLst/>
              <a:rect l="l" t="t" r="r" b="b"/>
              <a:pathLst>
                <a:path w="2970529" h="1463039">
                  <a:moveTo>
                    <a:pt x="2970530" y="733031"/>
                  </a:moveTo>
                  <a:lnTo>
                    <a:pt x="2959633" y="726681"/>
                  </a:lnTo>
                  <a:lnTo>
                    <a:pt x="2881884" y="681342"/>
                  </a:lnTo>
                  <a:lnTo>
                    <a:pt x="2878074" y="682358"/>
                  </a:lnTo>
                  <a:lnTo>
                    <a:pt x="2874518" y="688454"/>
                  </a:lnTo>
                  <a:lnTo>
                    <a:pt x="2875534" y="692264"/>
                  </a:lnTo>
                  <a:lnTo>
                    <a:pt x="2934512" y="726681"/>
                  </a:lnTo>
                  <a:lnTo>
                    <a:pt x="2441448" y="726681"/>
                  </a:lnTo>
                  <a:lnTo>
                    <a:pt x="2441448" y="0"/>
                  </a:lnTo>
                  <a:lnTo>
                    <a:pt x="0" y="0"/>
                  </a:lnTo>
                  <a:lnTo>
                    <a:pt x="0" y="1463027"/>
                  </a:lnTo>
                  <a:lnTo>
                    <a:pt x="2441448" y="1463027"/>
                  </a:lnTo>
                  <a:lnTo>
                    <a:pt x="2441448" y="739381"/>
                  </a:lnTo>
                  <a:lnTo>
                    <a:pt x="2934512" y="739381"/>
                  </a:lnTo>
                  <a:lnTo>
                    <a:pt x="2875534" y="773798"/>
                  </a:lnTo>
                  <a:lnTo>
                    <a:pt x="2874518" y="777608"/>
                  </a:lnTo>
                  <a:lnTo>
                    <a:pt x="2878074" y="783704"/>
                  </a:lnTo>
                  <a:lnTo>
                    <a:pt x="2881884" y="784720"/>
                  </a:lnTo>
                  <a:lnTo>
                    <a:pt x="2959633" y="739381"/>
                  </a:lnTo>
                  <a:lnTo>
                    <a:pt x="2970530" y="73303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3944" y="487679"/>
              <a:ext cx="2441575" cy="1463040"/>
            </a:xfrm>
            <a:custGeom>
              <a:avLst/>
              <a:gdLst/>
              <a:ahLst/>
              <a:cxnLst/>
              <a:rect l="l" t="t" r="r" b="b"/>
              <a:pathLst>
                <a:path w="2441575" h="1463039">
                  <a:moveTo>
                    <a:pt x="0" y="1463039"/>
                  </a:moveTo>
                  <a:lnTo>
                    <a:pt x="2441448" y="1463039"/>
                  </a:lnTo>
                  <a:lnTo>
                    <a:pt x="2441448" y="0"/>
                  </a:lnTo>
                  <a:lnTo>
                    <a:pt x="0" y="0"/>
                  </a:lnTo>
                  <a:lnTo>
                    <a:pt x="0" y="146303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3943" y="487680"/>
            <a:ext cx="2441575" cy="146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600">
              <a:latin typeface="Times New Roman"/>
              <a:cs typeface="Times New Roman"/>
            </a:endParaRPr>
          </a:p>
          <a:p>
            <a:pPr marL="427355" marR="314960" indent="-104139">
              <a:lnSpc>
                <a:spcPts val="178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Assay: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assayed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titrimetric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method.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03841" y="475297"/>
            <a:ext cx="2983230" cy="1487805"/>
            <a:chOff x="3303841" y="475297"/>
            <a:chExt cx="2983230" cy="1487805"/>
          </a:xfrm>
        </p:grpSpPr>
        <p:sp>
          <p:nvSpPr>
            <p:cNvPr id="7" name="object 7"/>
            <p:cNvSpPr/>
            <p:nvPr/>
          </p:nvSpPr>
          <p:spPr>
            <a:xfrm>
              <a:off x="3316224" y="487692"/>
              <a:ext cx="2970530" cy="1463040"/>
            </a:xfrm>
            <a:custGeom>
              <a:avLst/>
              <a:gdLst/>
              <a:ahLst/>
              <a:cxnLst/>
              <a:rect l="l" t="t" r="r" b="b"/>
              <a:pathLst>
                <a:path w="2970529" h="1463039">
                  <a:moveTo>
                    <a:pt x="2438400" y="0"/>
                  </a:moveTo>
                  <a:lnTo>
                    <a:pt x="0" y="0"/>
                  </a:lnTo>
                  <a:lnTo>
                    <a:pt x="0" y="1463027"/>
                  </a:lnTo>
                  <a:lnTo>
                    <a:pt x="2438400" y="1463027"/>
                  </a:lnTo>
                  <a:lnTo>
                    <a:pt x="2438400" y="0"/>
                  </a:lnTo>
                  <a:close/>
                </a:path>
                <a:path w="2970529" h="1463039">
                  <a:moveTo>
                    <a:pt x="2970530" y="733031"/>
                  </a:moveTo>
                  <a:lnTo>
                    <a:pt x="2959633" y="726681"/>
                  </a:lnTo>
                  <a:lnTo>
                    <a:pt x="2881884" y="681342"/>
                  </a:lnTo>
                  <a:lnTo>
                    <a:pt x="2878074" y="682358"/>
                  </a:lnTo>
                  <a:lnTo>
                    <a:pt x="2874518" y="688454"/>
                  </a:lnTo>
                  <a:lnTo>
                    <a:pt x="2875534" y="692264"/>
                  </a:lnTo>
                  <a:lnTo>
                    <a:pt x="2934512" y="726681"/>
                  </a:lnTo>
                  <a:lnTo>
                    <a:pt x="2439924" y="726681"/>
                  </a:lnTo>
                  <a:lnTo>
                    <a:pt x="2439924" y="739381"/>
                  </a:lnTo>
                  <a:lnTo>
                    <a:pt x="2934512" y="739381"/>
                  </a:lnTo>
                  <a:lnTo>
                    <a:pt x="2875534" y="773798"/>
                  </a:lnTo>
                  <a:lnTo>
                    <a:pt x="2874518" y="777608"/>
                  </a:lnTo>
                  <a:lnTo>
                    <a:pt x="2878074" y="783704"/>
                  </a:lnTo>
                  <a:lnTo>
                    <a:pt x="2881884" y="784720"/>
                  </a:lnTo>
                  <a:lnTo>
                    <a:pt x="2959633" y="739381"/>
                  </a:lnTo>
                  <a:lnTo>
                    <a:pt x="2970530" y="73303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16223" y="487679"/>
              <a:ext cx="2438400" cy="1463040"/>
            </a:xfrm>
            <a:custGeom>
              <a:avLst/>
              <a:gdLst/>
              <a:ahLst/>
              <a:cxnLst/>
              <a:rect l="l" t="t" r="r" b="b"/>
              <a:pathLst>
                <a:path w="2438400" h="1463039">
                  <a:moveTo>
                    <a:pt x="0" y="1463039"/>
                  </a:moveTo>
                  <a:lnTo>
                    <a:pt x="2438400" y="1463039"/>
                  </a:lnTo>
                  <a:lnTo>
                    <a:pt x="2438400" y="0"/>
                  </a:lnTo>
                  <a:lnTo>
                    <a:pt x="0" y="0"/>
                  </a:lnTo>
                  <a:lnTo>
                    <a:pt x="0" y="146303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16223" y="487680"/>
            <a:ext cx="2438400" cy="1463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endParaRPr sz="1600">
              <a:latin typeface="Times New Roman"/>
              <a:cs typeface="Times New Roman"/>
            </a:endParaRPr>
          </a:p>
          <a:p>
            <a:pPr marL="125730" marR="114935" indent="635" algn="ctr">
              <a:lnSpc>
                <a:spcPct val="917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sz="1600" spc="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weak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acid,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it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directly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titrated accurately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strong alkali.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82978" y="475297"/>
            <a:ext cx="7286625" cy="2004695"/>
            <a:chOff x="1482978" y="475297"/>
            <a:chExt cx="7286625" cy="2004695"/>
          </a:xfrm>
        </p:grpSpPr>
        <p:sp>
          <p:nvSpPr>
            <p:cNvPr id="11" name="object 11"/>
            <p:cNvSpPr/>
            <p:nvPr/>
          </p:nvSpPr>
          <p:spPr>
            <a:xfrm>
              <a:off x="1482979" y="487692"/>
              <a:ext cx="7273925" cy="1992630"/>
            </a:xfrm>
            <a:custGeom>
              <a:avLst/>
              <a:gdLst/>
              <a:ahLst/>
              <a:cxnLst/>
              <a:rect l="l" t="t" r="r" b="b"/>
              <a:pathLst>
                <a:path w="7273925" h="1992630">
                  <a:moveTo>
                    <a:pt x="7273925" y="0"/>
                  </a:moveTo>
                  <a:lnTo>
                    <a:pt x="4832477" y="0"/>
                  </a:lnTo>
                  <a:lnTo>
                    <a:pt x="4832477" y="1463027"/>
                  </a:lnTo>
                  <a:lnTo>
                    <a:pt x="6047994" y="1463027"/>
                  </a:lnTo>
                  <a:lnTo>
                    <a:pt x="6047994" y="1737601"/>
                  </a:lnTo>
                  <a:lnTo>
                    <a:pt x="51689" y="1737601"/>
                  </a:lnTo>
                  <a:lnTo>
                    <a:pt x="51689" y="1967001"/>
                  </a:lnTo>
                  <a:lnTo>
                    <a:pt x="46228" y="1976361"/>
                  </a:lnTo>
                  <a:lnTo>
                    <a:pt x="51676" y="1967001"/>
                  </a:lnTo>
                  <a:lnTo>
                    <a:pt x="51689" y="1737601"/>
                  </a:lnTo>
                  <a:lnTo>
                    <a:pt x="48133" y="1737601"/>
                  </a:lnTo>
                  <a:lnTo>
                    <a:pt x="45339" y="1740395"/>
                  </a:lnTo>
                  <a:lnTo>
                    <a:pt x="45339" y="1956117"/>
                  </a:lnTo>
                  <a:lnTo>
                    <a:pt x="10922" y="1897113"/>
                  </a:lnTo>
                  <a:lnTo>
                    <a:pt x="7112" y="1896097"/>
                  </a:lnTo>
                  <a:lnTo>
                    <a:pt x="1016" y="1899653"/>
                  </a:lnTo>
                  <a:lnTo>
                    <a:pt x="0" y="1903463"/>
                  </a:lnTo>
                  <a:lnTo>
                    <a:pt x="51689" y="1992109"/>
                  </a:lnTo>
                  <a:lnTo>
                    <a:pt x="59016" y="1979536"/>
                  </a:lnTo>
                  <a:lnTo>
                    <a:pt x="103378" y="1903463"/>
                  </a:lnTo>
                  <a:lnTo>
                    <a:pt x="102362" y="1899653"/>
                  </a:lnTo>
                  <a:lnTo>
                    <a:pt x="96266" y="1896097"/>
                  </a:lnTo>
                  <a:lnTo>
                    <a:pt x="92456" y="1897113"/>
                  </a:lnTo>
                  <a:lnTo>
                    <a:pt x="58039" y="1956117"/>
                  </a:lnTo>
                  <a:lnTo>
                    <a:pt x="58039" y="1750301"/>
                  </a:lnTo>
                  <a:lnTo>
                    <a:pt x="6057773" y="1750301"/>
                  </a:lnTo>
                  <a:lnTo>
                    <a:pt x="6060694" y="1747380"/>
                  </a:lnTo>
                  <a:lnTo>
                    <a:pt x="6060694" y="1737601"/>
                  </a:lnTo>
                  <a:lnTo>
                    <a:pt x="6060694" y="1463027"/>
                  </a:lnTo>
                  <a:lnTo>
                    <a:pt x="7273925" y="1463027"/>
                  </a:lnTo>
                  <a:lnTo>
                    <a:pt x="72739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15456" y="487679"/>
              <a:ext cx="2441575" cy="1463040"/>
            </a:xfrm>
            <a:custGeom>
              <a:avLst/>
              <a:gdLst/>
              <a:ahLst/>
              <a:cxnLst/>
              <a:rect l="l" t="t" r="r" b="b"/>
              <a:pathLst>
                <a:path w="2441575" h="1463039">
                  <a:moveTo>
                    <a:pt x="0" y="1463039"/>
                  </a:moveTo>
                  <a:lnTo>
                    <a:pt x="2441448" y="1463039"/>
                  </a:lnTo>
                  <a:lnTo>
                    <a:pt x="2441448" y="0"/>
                  </a:lnTo>
                  <a:lnTo>
                    <a:pt x="0" y="0"/>
                  </a:lnTo>
                  <a:lnTo>
                    <a:pt x="0" y="146303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15455" y="487680"/>
            <a:ext cx="2441575" cy="146304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0014" marR="106680" algn="ctr">
              <a:lnSpc>
                <a:spcPct val="91600"/>
              </a:lnSpc>
              <a:spcBef>
                <a:spcPts val="124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dissolved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mixture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1600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glycerin,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behaves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monobasic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(i.e.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glyceroboric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acid)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1561" y="2499169"/>
            <a:ext cx="2983230" cy="1487805"/>
            <a:chOff x="301561" y="2499169"/>
            <a:chExt cx="2983230" cy="1487805"/>
          </a:xfrm>
        </p:grpSpPr>
        <p:sp>
          <p:nvSpPr>
            <p:cNvPr id="15" name="object 15"/>
            <p:cNvSpPr/>
            <p:nvPr/>
          </p:nvSpPr>
          <p:spPr>
            <a:xfrm>
              <a:off x="313944" y="2511551"/>
              <a:ext cx="2970530" cy="1463040"/>
            </a:xfrm>
            <a:custGeom>
              <a:avLst/>
              <a:gdLst/>
              <a:ahLst/>
              <a:cxnLst/>
              <a:rect l="l" t="t" r="r" b="b"/>
              <a:pathLst>
                <a:path w="2970529" h="1463039">
                  <a:moveTo>
                    <a:pt x="2970530" y="733044"/>
                  </a:moveTo>
                  <a:lnTo>
                    <a:pt x="2959633" y="726694"/>
                  </a:lnTo>
                  <a:lnTo>
                    <a:pt x="2881884" y="681355"/>
                  </a:lnTo>
                  <a:lnTo>
                    <a:pt x="2878074" y="682371"/>
                  </a:lnTo>
                  <a:lnTo>
                    <a:pt x="2874518" y="688467"/>
                  </a:lnTo>
                  <a:lnTo>
                    <a:pt x="2875534" y="692277"/>
                  </a:lnTo>
                  <a:lnTo>
                    <a:pt x="2934512" y="726694"/>
                  </a:lnTo>
                  <a:lnTo>
                    <a:pt x="2441448" y="726694"/>
                  </a:lnTo>
                  <a:lnTo>
                    <a:pt x="2441448" y="0"/>
                  </a:lnTo>
                  <a:lnTo>
                    <a:pt x="0" y="0"/>
                  </a:lnTo>
                  <a:lnTo>
                    <a:pt x="0" y="1463040"/>
                  </a:lnTo>
                  <a:lnTo>
                    <a:pt x="2441448" y="1463040"/>
                  </a:lnTo>
                  <a:lnTo>
                    <a:pt x="2441448" y="739394"/>
                  </a:lnTo>
                  <a:lnTo>
                    <a:pt x="2934512" y="739394"/>
                  </a:lnTo>
                  <a:lnTo>
                    <a:pt x="2875534" y="773811"/>
                  </a:lnTo>
                  <a:lnTo>
                    <a:pt x="2874518" y="777621"/>
                  </a:lnTo>
                  <a:lnTo>
                    <a:pt x="2878074" y="783717"/>
                  </a:lnTo>
                  <a:lnTo>
                    <a:pt x="2881884" y="784733"/>
                  </a:lnTo>
                  <a:lnTo>
                    <a:pt x="2959633" y="739394"/>
                  </a:lnTo>
                  <a:lnTo>
                    <a:pt x="2970530" y="73304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3944" y="2511552"/>
              <a:ext cx="2441575" cy="1463040"/>
            </a:xfrm>
            <a:custGeom>
              <a:avLst/>
              <a:gdLst/>
              <a:ahLst/>
              <a:cxnLst/>
              <a:rect l="l" t="t" r="r" b="b"/>
              <a:pathLst>
                <a:path w="2441575" h="1463039">
                  <a:moveTo>
                    <a:pt x="0" y="1463040"/>
                  </a:moveTo>
                  <a:lnTo>
                    <a:pt x="2441448" y="1463040"/>
                  </a:lnTo>
                  <a:lnTo>
                    <a:pt x="2441448" y="0"/>
                  </a:lnTo>
                  <a:lnTo>
                    <a:pt x="0" y="0"/>
                  </a:lnTo>
                  <a:lnTo>
                    <a:pt x="0" y="1463040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3943" y="2511551"/>
            <a:ext cx="2441575" cy="14630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1600">
              <a:latin typeface="Times New Roman"/>
              <a:cs typeface="Times New Roman"/>
            </a:endParaRPr>
          </a:p>
          <a:p>
            <a:pPr marL="229235" marR="225425" indent="-635" algn="ctr">
              <a:lnSpc>
                <a:spcPct val="917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titrated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alkali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using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phenolphthalein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indicator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till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pink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colour.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03841" y="2499169"/>
            <a:ext cx="2983230" cy="1487805"/>
            <a:chOff x="3303841" y="2499169"/>
            <a:chExt cx="2983230" cy="1487805"/>
          </a:xfrm>
        </p:grpSpPr>
        <p:sp>
          <p:nvSpPr>
            <p:cNvPr id="19" name="object 19"/>
            <p:cNvSpPr/>
            <p:nvPr/>
          </p:nvSpPr>
          <p:spPr>
            <a:xfrm>
              <a:off x="3316224" y="2511551"/>
              <a:ext cx="2970530" cy="1463040"/>
            </a:xfrm>
            <a:custGeom>
              <a:avLst/>
              <a:gdLst/>
              <a:ahLst/>
              <a:cxnLst/>
              <a:rect l="l" t="t" r="r" b="b"/>
              <a:pathLst>
                <a:path w="2970529" h="1463039">
                  <a:moveTo>
                    <a:pt x="2438400" y="0"/>
                  </a:moveTo>
                  <a:lnTo>
                    <a:pt x="0" y="0"/>
                  </a:lnTo>
                  <a:lnTo>
                    <a:pt x="0" y="1463040"/>
                  </a:lnTo>
                  <a:lnTo>
                    <a:pt x="2438400" y="1463040"/>
                  </a:lnTo>
                  <a:lnTo>
                    <a:pt x="2438400" y="0"/>
                  </a:lnTo>
                  <a:close/>
                </a:path>
                <a:path w="2970529" h="1463039">
                  <a:moveTo>
                    <a:pt x="2970530" y="733044"/>
                  </a:moveTo>
                  <a:lnTo>
                    <a:pt x="2959633" y="726694"/>
                  </a:lnTo>
                  <a:lnTo>
                    <a:pt x="2881884" y="681355"/>
                  </a:lnTo>
                  <a:lnTo>
                    <a:pt x="2878074" y="682371"/>
                  </a:lnTo>
                  <a:lnTo>
                    <a:pt x="2874518" y="688467"/>
                  </a:lnTo>
                  <a:lnTo>
                    <a:pt x="2875534" y="692277"/>
                  </a:lnTo>
                  <a:lnTo>
                    <a:pt x="2934512" y="726694"/>
                  </a:lnTo>
                  <a:lnTo>
                    <a:pt x="2439924" y="726694"/>
                  </a:lnTo>
                  <a:lnTo>
                    <a:pt x="2439924" y="739394"/>
                  </a:lnTo>
                  <a:lnTo>
                    <a:pt x="2934512" y="739394"/>
                  </a:lnTo>
                  <a:lnTo>
                    <a:pt x="2875534" y="773811"/>
                  </a:lnTo>
                  <a:lnTo>
                    <a:pt x="2874518" y="777621"/>
                  </a:lnTo>
                  <a:lnTo>
                    <a:pt x="2878074" y="783717"/>
                  </a:lnTo>
                  <a:lnTo>
                    <a:pt x="2881884" y="784733"/>
                  </a:lnTo>
                  <a:lnTo>
                    <a:pt x="2959633" y="739394"/>
                  </a:lnTo>
                  <a:lnTo>
                    <a:pt x="2970530" y="73304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16223" y="2511552"/>
              <a:ext cx="2438400" cy="1463040"/>
            </a:xfrm>
            <a:custGeom>
              <a:avLst/>
              <a:gdLst/>
              <a:ahLst/>
              <a:cxnLst/>
              <a:rect l="l" t="t" r="r" b="b"/>
              <a:pathLst>
                <a:path w="2438400" h="1463039">
                  <a:moveTo>
                    <a:pt x="0" y="1463040"/>
                  </a:moveTo>
                  <a:lnTo>
                    <a:pt x="2438400" y="1463040"/>
                  </a:lnTo>
                  <a:lnTo>
                    <a:pt x="2438400" y="0"/>
                  </a:lnTo>
                  <a:lnTo>
                    <a:pt x="0" y="0"/>
                  </a:lnTo>
                  <a:lnTo>
                    <a:pt x="0" y="1463040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16223" y="2511551"/>
            <a:ext cx="2438400" cy="146304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70"/>
              </a:spcBef>
            </a:pPr>
            <a:endParaRPr sz="1600">
              <a:latin typeface="Times New Roman"/>
              <a:cs typeface="Times New Roman"/>
            </a:endParaRPr>
          </a:p>
          <a:p>
            <a:pPr marL="262890" marR="251460" algn="ctr">
              <a:lnSpc>
                <a:spcPct val="92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Factor: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ml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1.0N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NaOH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euivalent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0.06183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H3BO3.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82978" y="2499169"/>
            <a:ext cx="7286625" cy="2007870"/>
            <a:chOff x="1482978" y="2499169"/>
            <a:chExt cx="7286625" cy="2007870"/>
          </a:xfrm>
        </p:grpSpPr>
        <p:sp>
          <p:nvSpPr>
            <p:cNvPr id="23" name="object 23"/>
            <p:cNvSpPr/>
            <p:nvPr/>
          </p:nvSpPr>
          <p:spPr>
            <a:xfrm>
              <a:off x="1482979" y="2511551"/>
              <a:ext cx="7273925" cy="1995170"/>
            </a:xfrm>
            <a:custGeom>
              <a:avLst/>
              <a:gdLst/>
              <a:ahLst/>
              <a:cxnLst/>
              <a:rect l="l" t="t" r="r" b="b"/>
              <a:pathLst>
                <a:path w="7273925" h="1995170">
                  <a:moveTo>
                    <a:pt x="6060694" y="1464564"/>
                  </a:moveTo>
                  <a:lnTo>
                    <a:pt x="6047994" y="1464564"/>
                  </a:lnTo>
                  <a:lnTo>
                    <a:pt x="6047994" y="1740662"/>
                  </a:lnTo>
                  <a:lnTo>
                    <a:pt x="48133" y="1740662"/>
                  </a:lnTo>
                  <a:lnTo>
                    <a:pt x="45339" y="1743456"/>
                  </a:lnTo>
                  <a:lnTo>
                    <a:pt x="45339" y="1959178"/>
                  </a:lnTo>
                  <a:lnTo>
                    <a:pt x="10922" y="1900174"/>
                  </a:lnTo>
                  <a:lnTo>
                    <a:pt x="7112" y="1899158"/>
                  </a:lnTo>
                  <a:lnTo>
                    <a:pt x="1016" y="1902714"/>
                  </a:lnTo>
                  <a:lnTo>
                    <a:pt x="0" y="1906524"/>
                  </a:lnTo>
                  <a:lnTo>
                    <a:pt x="51689" y="1995170"/>
                  </a:lnTo>
                  <a:lnTo>
                    <a:pt x="59016" y="1982597"/>
                  </a:lnTo>
                  <a:lnTo>
                    <a:pt x="103378" y="1906524"/>
                  </a:lnTo>
                  <a:lnTo>
                    <a:pt x="102362" y="1902714"/>
                  </a:lnTo>
                  <a:lnTo>
                    <a:pt x="96266" y="1899158"/>
                  </a:lnTo>
                  <a:lnTo>
                    <a:pt x="92456" y="1900174"/>
                  </a:lnTo>
                  <a:lnTo>
                    <a:pt x="58039" y="1959178"/>
                  </a:lnTo>
                  <a:lnTo>
                    <a:pt x="51689" y="1970062"/>
                  </a:lnTo>
                  <a:lnTo>
                    <a:pt x="46228" y="1979422"/>
                  </a:lnTo>
                  <a:lnTo>
                    <a:pt x="51676" y="1970062"/>
                  </a:lnTo>
                  <a:lnTo>
                    <a:pt x="58026" y="1959178"/>
                  </a:lnTo>
                  <a:lnTo>
                    <a:pt x="58039" y="1753362"/>
                  </a:lnTo>
                  <a:lnTo>
                    <a:pt x="6057773" y="1753362"/>
                  </a:lnTo>
                  <a:lnTo>
                    <a:pt x="6060694" y="1750441"/>
                  </a:lnTo>
                  <a:lnTo>
                    <a:pt x="6060694" y="1740662"/>
                  </a:lnTo>
                  <a:lnTo>
                    <a:pt x="6060694" y="1464564"/>
                  </a:lnTo>
                  <a:close/>
                </a:path>
                <a:path w="7273925" h="1995170">
                  <a:moveTo>
                    <a:pt x="7273925" y="0"/>
                  </a:moveTo>
                  <a:lnTo>
                    <a:pt x="4832477" y="0"/>
                  </a:lnTo>
                  <a:lnTo>
                    <a:pt x="4832477" y="1463040"/>
                  </a:lnTo>
                  <a:lnTo>
                    <a:pt x="7273925" y="1463040"/>
                  </a:lnTo>
                  <a:lnTo>
                    <a:pt x="72739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5456" y="2511552"/>
              <a:ext cx="2441575" cy="1463040"/>
            </a:xfrm>
            <a:custGeom>
              <a:avLst/>
              <a:gdLst/>
              <a:ahLst/>
              <a:cxnLst/>
              <a:rect l="l" t="t" r="r" b="b"/>
              <a:pathLst>
                <a:path w="2441575" h="1463039">
                  <a:moveTo>
                    <a:pt x="0" y="1463040"/>
                  </a:moveTo>
                  <a:lnTo>
                    <a:pt x="2441448" y="1463040"/>
                  </a:lnTo>
                  <a:lnTo>
                    <a:pt x="2441448" y="0"/>
                  </a:lnTo>
                  <a:lnTo>
                    <a:pt x="0" y="0"/>
                  </a:lnTo>
                  <a:lnTo>
                    <a:pt x="0" y="1463040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15455" y="2511551"/>
            <a:ext cx="2441575" cy="14630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62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Uses:</a:t>
            </a:r>
            <a:endParaRPr sz="1600">
              <a:latin typeface="Calibri"/>
              <a:cs typeface="Calibri"/>
            </a:endParaRPr>
          </a:p>
          <a:p>
            <a:pPr marL="232410" marR="203835" indent="-116205">
              <a:lnSpc>
                <a:spcPts val="1320"/>
              </a:lnSpc>
              <a:spcBef>
                <a:spcPts val="735"/>
              </a:spcBef>
              <a:buChar char="•"/>
              <a:tabLst>
                <a:tab pos="232410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local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anti-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ineffective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agent,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germicide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dusting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powder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antiseptic.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01752" y="4523232"/>
            <a:ext cx="2983230" cy="1490980"/>
            <a:chOff x="301752" y="4523232"/>
            <a:chExt cx="2983230" cy="1490980"/>
          </a:xfrm>
        </p:grpSpPr>
        <p:sp>
          <p:nvSpPr>
            <p:cNvPr id="27" name="object 27"/>
            <p:cNvSpPr/>
            <p:nvPr/>
          </p:nvSpPr>
          <p:spPr>
            <a:xfrm>
              <a:off x="313944" y="4535423"/>
              <a:ext cx="2970530" cy="1466215"/>
            </a:xfrm>
            <a:custGeom>
              <a:avLst/>
              <a:gdLst/>
              <a:ahLst/>
              <a:cxnLst/>
              <a:rect l="l" t="t" r="r" b="b"/>
              <a:pathLst>
                <a:path w="2970529" h="1466214">
                  <a:moveTo>
                    <a:pt x="2970530" y="736104"/>
                  </a:moveTo>
                  <a:lnTo>
                    <a:pt x="2959633" y="729742"/>
                  </a:lnTo>
                  <a:lnTo>
                    <a:pt x="2881884" y="684403"/>
                  </a:lnTo>
                  <a:lnTo>
                    <a:pt x="2878074" y="685419"/>
                  </a:lnTo>
                  <a:lnTo>
                    <a:pt x="2874518" y="691515"/>
                  </a:lnTo>
                  <a:lnTo>
                    <a:pt x="2875534" y="695325"/>
                  </a:lnTo>
                  <a:lnTo>
                    <a:pt x="2934500" y="729742"/>
                  </a:lnTo>
                  <a:lnTo>
                    <a:pt x="2441448" y="729742"/>
                  </a:lnTo>
                  <a:lnTo>
                    <a:pt x="2441448" y="0"/>
                  </a:lnTo>
                  <a:lnTo>
                    <a:pt x="0" y="0"/>
                  </a:lnTo>
                  <a:lnTo>
                    <a:pt x="0" y="1466088"/>
                  </a:lnTo>
                  <a:lnTo>
                    <a:pt x="2441448" y="1466088"/>
                  </a:lnTo>
                  <a:lnTo>
                    <a:pt x="2441448" y="742442"/>
                  </a:lnTo>
                  <a:lnTo>
                    <a:pt x="2934525" y="742442"/>
                  </a:lnTo>
                  <a:lnTo>
                    <a:pt x="2945409" y="736104"/>
                  </a:lnTo>
                  <a:lnTo>
                    <a:pt x="2875534" y="776859"/>
                  </a:lnTo>
                  <a:lnTo>
                    <a:pt x="2874518" y="780669"/>
                  </a:lnTo>
                  <a:lnTo>
                    <a:pt x="2878074" y="786765"/>
                  </a:lnTo>
                  <a:lnTo>
                    <a:pt x="2881884" y="787781"/>
                  </a:lnTo>
                  <a:lnTo>
                    <a:pt x="2959633" y="742442"/>
                  </a:lnTo>
                  <a:lnTo>
                    <a:pt x="2970530" y="73610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3944" y="4535424"/>
              <a:ext cx="2441575" cy="1466215"/>
            </a:xfrm>
            <a:custGeom>
              <a:avLst/>
              <a:gdLst/>
              <a:ahLst/>
              <a:cxnLst/>
              <a:rect l="l" t="t" r="r" b="b"/>
              <a:pathLst>
                <a:path w="2441575" h="1466214">
                  <a:moveTo>
                    <a:pt x="0" y="1466088"/>
                  </a:moveTo>
                  <a:lnTo>
                    <a:pt x="2441448" y="1466088"/>
                  </a:lnTo>
                  <a:lnTo>
                    <a:pt x="2441448" y="0"/>
                  </a:lnTo>
                  <a:lnTo>
                    <a:pt x="0" y="0"/>
                  </a:lnTo>
                  <a:lnTo>
                    <a:pt x="0" y="146608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13943" y="4535423"/>
            <a:ext cx="2441575" cy="146621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90"/>
              </a:spcBef>
            </a:pPr>
            <a:endParaRPr sz="1600">
              <a:latin typeface="Times New Roman"/>
              <a:cs typeface="Times New Roman"/>
            </a:endParaRPr>
          </a:p>
          <a:p>
            <a:pPr marL="323850" marR="319405" algn="ctr">
              <a:lnSpc>
                <a:spcPct val="919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Boric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very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dangerous,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"not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use”.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16223" y="4535423"/>
            <a:ext cx="2438400" cy="146621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600">
              <a:latin typeface="Times New Roman"/>
              <a:cs typeface="Times New Roman"/>
            </a:endParaRPr>
          </a:p>
          <a:p>
            <a:pPr marL="336550" marR="123825" indent="-201295">
              <a:lnSpc>
                <a:spcPts val="178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opthalmic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preparations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buffer.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1" name="Picture 30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23" y="275843"/>
            <a:ext cx="8229600" cy="79248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295"/>
              </a:spcBef>
            </a:pPr>
            <a:r>
              <a:rPr sz="4400" b="0" dirty="0">
                <a:latin typeface="Calibri"/>
                <a:cs typeface="Calibri"/>
              </a:rPr>
              <a:t>Iodine</a:t>
            </a:r>
            <a:r>
              <a:rPr sz="4400" b="0" spc="-4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&amp;</a:t>
            </a:r>
            <a:r>
              <a:rPr sz="4400" b="0" spc="-7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its</a:t>
            </a:r>
            <a:r>
              <a:rPr sz="4400" b="0" spc="-50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Preparations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0248" y="1411224"/>
            <a:ext cx="8235950" cy="4996180"/>
            <a:chOff x="460248" y="1411224"/>
            <a:chExt cx="8235950" cy="4996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632" y="1435607"/>
              <a:ext cx="8186928" cy="49469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2440" y="1423416"/>
              <a:ext cx="8211820" cy="4971415"/>
            </a:xfrm>
            <a:custGeom>
              <a:avLst/>
              <a:gdLst/>
              <a:ahLst/>
              <a:cxnLst/>
              <a:rect l="l" t="t" r="r" b="b"/>
              <a:pathLst>
                <a:path w="8211820" h="4971415">
                  <a:moveTo>
                    <a:pt x="0" y="4971288"/>
                  </a:moveTo>
                  <a:lnTo>
                    <a:pt x="8211311" y="4971288"/>
                  </a:lnTo>
                  <a:lnTo>
                    <a:pt x="8211311" y="0"/>
                  </a:lnTo>
                  <a:lnTo>
                    <a:pt x="0" y="0"/>
                  </a:lnTo>
                  <a:lnTo>
                    <a:pt x="0" y="4971288"/>
                  </a:lnTo>
                  <a:close/>
                </a:path>
              </a:pathLst>
            </a:custGeom>
            <a:ln w="24383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5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9" y="1807464"/>
            <a:ext cx="7738871" cy="32705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723" y="275843"/>
            <a:ext cx="8229600" cy="79248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295"/>
              </a:spcBef>
            </a:pPr>
            <a:r>
              <a:rPr sz="4400" b="0" dirty="0">
                <a:latin typeface="Calibri"/>
                <a:cs typeface="Calibri"/>
              </a:rPr>
              <a:t>Iodine</a:t>
            </a:r>
            <a:r>
              <a:rPr sz="4400" b="0" spc="-4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&amp;</a:t>
            </a:r>
            <a:r>
              <a:rPr sz="4400" b="0" spc="-7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its</a:t>
            </a:r>
            <a:r>
              <a:rPr sz="4400" b="0" spc="-50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Preparations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Picture 3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304800"/>
            <a:ext cx="8068309" cy="5819140"/>
            <a:chOff x="457200" y="304800"/>
            <a:chExt cx="8068309" cy="5819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32815"/>
              <a:ext cx="7958328" cy="56906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9423" y="304800"/>
              <a:ext cx="2465831" cy="2380488"/>
            </a:xfrm>
            <a:prstGeom prst="rect">
              <a:avLst/>
            </a:prstGeom>
          </p:spPr>
        </p:pic>
      </p:grpSp>
      <p:pic>
        <p:nvPicPr>
          <p:cNvPr id="5" name="Picture 4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524255"/>
            <a:ext cx="8382000" cy="6007608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414527"/>
            <a:ext cx="7912608" cy="5623560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83" y="441959"/>
            <a:ext cx="7943088" cy="5794248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176" y="969263"/>
            <a:ext cx="7568183" cy="4806696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1048831"/>
            <a:ext cx="7228205" cy="5140325"/>
            <a:chOff x="76200" y="1048831"/>
            <a:chExt cx="7228205" cy="5140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145" y="1048831"/>
              <a:ext cx="7163458" cy="12870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063751"/>
              <a:ext cx="6655054" cy="13027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923" y="1068323"/>
              <a:ext cx="7086600" cy="12100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3923" y="1068323"/>
              <a:ext cx="7086600" cy="1210310"/>
            </a:xfrm>
            <a:custGeom>
              <a:avLst/>
              <a:gdLst/>
              <a:ahLst/>
              <a:cxnLst/>
              <a:rect l="l" t="t" r="r" b="b"/>
              <a:pathLst>
                <a:path w="7086600" h="1210310">
                  <a:moveTo>
                    <a:pt x="0" y="201675"/>
                  </a:moveTo>
                  <a:lnTo>
                    <a:pt x="5326" y="155434"/>
                  </a:lnTo>
                  <a:lnTo>
                    <a:pt x="20499" y="112985"/>
                  </a:lnTo>
                  <a:lnTo>
                    <a:pt x="44307" y="75539"/>
                  </a:lnTo>
                  <a:lnTo>
                    <a:pt x="75539" y="44307"/>
                  </a:lnTo>
                  <a:lnTo>
                    <a:pt x="112985" y="20499"/>
                  </a:lnTo>
                  <a:lnTo>
                    <a:pt x="155434" y="5326"/>
                  </a:lnTo>
                  <a:lnTo>
                    <a:pt x="201676" y="0"/>
                  </a:lnTo>
                  <a:lnTo>
                    <a:pt x="6884924" y="0"/>
                  </a:lnTo>
                  <a:lnTo>
                    <a:pt x="6931165" y="5326"/>
                  </a:lnTo>
                  <a:lnTo>
                    <a:pt x="6973614" y="20499"/>
                  </a:lnTo>
                  <a:lnTo>
                    <a:pt x="7011060" y="44307"/>
                  </a:lnTo>
                  <a:lnTo>
                    <a:pt x="7042292" y="75539"/>
                  </a:lnTo>
                  <a:lnTo>
                    <a:pt x="7066100" y="112985"/>
                  </a:lnTo>
                  <a:lnTo>
                    <a:pt x="7081273" y="155434"/>
                  </a:lnTo>
                  <a:lnTo>
                    <a:pt x="7086600" y="201675"/>
                  </a:lnTo>
                  <a:lnTo>
                    <a:pt x="7086600" y="1008379"/>
                  </a:lnTo>
                  <a:lnTo>
                    <a:pt x="7081273" y="1054621"/>
                  </a:lnTo>
                  <a:lnTo>
                    <a:pt x="7066100" y="1097070"/>
                  </a:lnTo>
                  <a:lnTo>
                    <a:pt x="7042292" y="1134516"/>
                  </a:lnTo>
                  <a:lnTo>
                    <a:pt x="7011060" y="1165748"/>
                  </a:lnTo>
                  <a:lnTo>
                    <a:pt x="6973614" y="1189556"/>
                  </a:lnTo>
                  <a:lnTo>
                    <a:pt x="6931165" y="1204729"/>
                  </a:lnTo>
                  <a:lnTo>
                    <a:pt x="6884924" y="1210055"/>
                  </a:lnTo>
                  <a:lnTo>
                    <a:pt x="201676" y="1210055"/>
                  </a:lnTo>
                  <a:lnTo>
                    <a:pt x="155434" y="1204729"/>
                  </a:lnTo>
                  <a:lnTo>
                    <a:pt x="112985" y="1189556"/>
                  </a:lnTo>
                  <a:lnTo>
                    <a:pt x="75539" y="1165748"/>
                  </a:lnTo>
                  <a:lnTo>
                    <a:pt x="44307" y="1134516"/>
                  </a:lnTo>
                  <a:lnTo>
                    <a:pt x="20499" y="1097070"/>
                  </a:lnTo>
                  <a:lnTo>
                    <a:pt x="5326" y="1054621"/>
                  </a:lnTo>
                  <a:lnTo>
                    <a:pt x="0" y="1008379"/>
                  </a:lnTo>
                  <a:lnTo>
                    <a:pt x="0" y="201675"/>
                  </a:lnTo>
                  <a:close/>
                </a:path>
              </a:pathLst>
            </a:custGeom>
            <a:ln w="9143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32" y="2313431"/>
              <a:ext cx="7182484" cy="13059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" y="2490165"/>
              <a:ext cx="6539230" cy="9980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923" y="2342388"/>
              <a:ext cx="7086600" cy="12100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3923" y="2342388"/>
              <a:ext cx="7086600" cy="1210310"/>
            </a:xfrm>
            <a:custGeom>
              <a:avLst/>
              <a:gdLst/>
              <a:ahLst/>
              <a:cxnLst/>
              <a:rect l="l" t="t" r="r" b="b"/>
              <a:pathLst>
                <a:path w="7086600" h="1210310">
                  <a:moveTo>
                    <a:pt x="0" y="201675"/>
                  </a:moveTo>
                  <a:lnTo>
                    <a:pt x="5326" y="155434"/>
                  </a:lnTo>
                  <a:lnTo>
                    <a:pt x="20499" y="112985"/>
                  </a:lnTo>
                  <a:lnTo>
                    <a:pt x="44307" y="75539"/>
                  </a:lnTo>
                  <a:lnTo>
                    <a:pt x="75539" y="44307"/>
                  </a:lnTo>
                  <a:lnTo>
                    <a:pt x="112985" y="20499"/>
                  </a:lnTo>
                  <a:lnTo>
                    <a:pt x="155434" y="5326"/>
                  </a:lnTo>
                  <a:lnTo>
                    <a:pt x="201676" y="0"/>
                  </a:lnTo>
                  <a:lnTo>
                    <a:pt x="6884924" y="0"/>
                  </a:lnTo>
                  <a:lnTo>
                    <a:pt x="6931165" y="5326"/>
                  </a:lnTo>
                  <a:lnTo>
                    <a:pt x="6973614" y="20499"/>
                  </a:lnTo>
                  <a:lnTo>
                    <a:pt x="7011060" y="44307"/>
                  </a:lnTo>
                  <a:lnTo>
                    <a:pt x="7042292" y="75539"/>
                  </a:lnTo>
                  <a:lnTo>
                    <a:pt x="7066100" y="112985"/>
                  </a:lnTo>
                  <a:lnTo>
                    <a:pt x="7081273" y="155434"/>
                  </a:lnTo>
                  <a:lnTo>
                    <a:pt x="7086600" y="201675"/>
                  </a:lnTo>
                  <a:lnTo>
                    <a:pt x="7086600" y="1008379"/>
                  </a:lnTo>
                  <a:lnTo>
                    <a:pt x="7081273" y="1054621"/>
                  </a:lnTo>
                  <a:lnTo>
                    <a:pt x="7066100" y="1097070"/>
                  </a:lnTo>
                  <a:lnTo>
                    <a:pt x="7042292" y="1134516"/>
                  </a:lnTo>
                  <a:lnTo>
                    <a:pt x="7011060" y="1165748"/>
                  </a:lnTo>
                  <a:lnTo>
                    <a:pt x="6973614" y="1189556"/>
                  </a:lnTo>
                  <a:lnTo>
                    <a:pt x="6931165" y="1204729"/>
                  </a:lnTo>
                  <a:lnTo>
                    <a:pt x="6884924" y="1210056"/>
                  </a:lnTo>
                  <a:lnTo>
                    <a:pt x="201676" y="1210056"/>
                  </a:lnTo>
                  <a:lnTo>
                    <a:pt x="155434" y="1204729"/>
                  </a:lnTo>
                  <a:lnTo>
                    <a:pt x="112985" y="1189556"/>
                  </a:lnTo>
                  <a:lnTo>
                    <a:pt x="75539" y="1165748"/>
                  </a:lnTo>
                  <a:lnTo>
                    <a:pt x="44307" y="1134516"/>
                  </a:lnTo>
                  <a:lnTo>
                    <a:pt x="20499" y="1097070"/>
                  </a:lnTo>
                  <a:lnTo>
                    <a:pt x="5326" y="1054621"/>
                  </a:lnTo>
                  <a:lnTo>
                    <a:pt x="0" y="1008379"/>
                  </a:lnTo>
                  <a:lnTo>
                    <a:pt x="0" y="20167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32" y="3584448"/>
              <a:ext cx="7182484" cy="13059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00" y="3608832"/>
              <a:ext cx="6722109" cy="13059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923" y="3613404"/>
              <a:ext cx="7086600" cy="12100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3923" y="3613404"/>
              <a:ext cx="7086600" cy="1210310"/>
            </a:xfrm>
            <a:custGeom>
              <a:avLst/>
              <a:gdLst/>
              <a:ahLst/>
              <a:cxnLst/>
              <a:rect l="l" t="t" r="r" b="b"/>
              <a:pathLst>
                <a:path w="7086600" h="1210310">
                  <a:moveTo>
                    <a:pt x="0" y="201676"/>
                  </a:moveTo>
                  <a:lnTo>
                    <a:pt x="5326" y="155434"/>
                  </a:lnTo>
                  <a:lnTo>
                    <a:pt x="20499" y="112985"/>
                  </a:lnTo>
                  <a:lnTo>
                    <a:pt x="44307" y="75539"/>
                  </a:lnTo>
                  <a:lnTo>
                    <a:pt x="75539" y="44307"/>
                  </a:lnTo>
                  <a:lnTo>
                    <a:pt x="112985" y="20499"/>
                  </a:lnTo>
                  <a:lnTo>
                    <a:pt x="155434" y="5326"/>
                  </a:lnTo>
                  <a:lnTo>
                    <a:pt x="201676" y="0"/>
                  </a:lnTo>
                  <a:lnTo>
                    <a:pt x="6884924" y="0"/>
                  </a:lnTo>
                  <a:lnTo>
                    <a:pt x="6931165" y="5326"/>
                  </a:lnTo>
                  <a:lnTo>
                    <a:pt x="6973614" y="20499"/>
                  </a:lnTo>
                  <a:lnTo>
                    <a:pt x="7011060" y="44307"/>
                  </a:lnTo>
                  <a:lnTo>
                    <a:pt x="7042292" y="75539"/>
                  </a:lnTo>
                  <a:lnTo>
                    <a:pt x="7066100" y="112985"/>
                  </a:lnTo>
                  <a:lnTo>
                    <a:pt x="7081273" y="155434"/>
                  </a:lnTo>
                  <a:lnTo>
                    <a:pt x="7086600" y="201676"/>
                  </a:lnTo>
                  <a:lnTo>
                    <a:pt x="7086600" y="1008380"/>
                  </a:lnTo>
                  <a:lnTo>
                    <a:pt x="7081273" y="1054621"/>
                  </a:lnTo>
                  <a:lnTo>
                    <a:pt x="7066100" y="1097070"/>
                  </a:lnTo>
                  <a:lnTo>
                    <a:pt x="7042292" y="1134516"/>
                  </a:lnTo>
                  <a:lnTo>
                    <a:pt x="7011060" y="1165748"/>
                  </a:lnTo>
                  <a:lnTo>
                    <a:pt x="6973614" y="1189556"/>
                  </a:lnTo>
                  <a:lnTo>
                    <a:pt x="6931165" y="1204729"/>
                  </a:lnTo>
                  <a:lnTo>
                    <a:pt x="6884924" y="1210056"/>
                  </a:lnTo>
                  <a:lnTo>
                    <a:pt x="201676" y="1210056"/>
                  </a:lnTo>
                  <a:lnTo>
                    <a:pt x="155434" y="1204729"/>
                  </a:lnTo>
                  <a:lnTo>
                    <a:pt x="112985" y="1189556"/>
                  </a:lnTo>
                  <a:lnTo>
                    <a:pt x="75539" y="1165748"/>
                  </a:lnTo>
                  <a:lnTo>
                    <a:pt x="44307" y="1134516"/>
                  </a:lnTo>
                  <a:lnTo>
                    <a:pt x="20499" y="1097070"/>
                  </a:lnTo>
                  <a:lnTo>
                    <a:pt x="5326" y="1054621"/>
                  </a:lnTo>
                  <a:lnTo>
                    <a:pt x="0" y="1008380"/>
                  </a:lnTo>
                  <a:lnTo>
                    <a:pt x="0" y="201676"/>
                  </a:lnTo>
                  <a:close/>
                </a:path>
              </a:pathLst>
            </a:custGeom>
            <a:ln w="9143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32" y="4858461"/>
              <a:ext cx="7182484" cy="13059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00" y="4882845"/>
              <a:ext cx="7228078" cy="13059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923" y="4887467"/>
              <a:ext cx="7086600" cy="12100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3923" y="4887467"/>
              <a:ext cx="7086600" cy="1210310"/>
            </a:xfrm>
            <a:custGeom>
              <a:avLst/>
              <a:gdLst/>
              <a:ahLst/>
              <a:cxnLst/>
              <a:rect l="l" t="t" r="r" b="b"/>
              <a:pathLst>
                <a:path w="7086600" h="1210310">
                  <a:moveTo>
                    <a:pt x="0" y="201675"/>
                  </a:moveTo>
                  <a:lnTo>
                    <a:pt x="5326" y="155434"/>
                  </a:lnTo>
                  <a:lnTo>
                    <a:pt x="20499" y="112985"/>
                  </a:lnTo>
                  <a:lnTo>
                    <a:pt x="44307" y="75539"/>
                  </a:lnTo>
                  <a:lnTo>
                    <a:pt x="75539" y="44307"/>
                  </a:lnTo>
                  <a:lnTo>
                    <a:pt x="112985" y="20499"/>
                  </a:lnTo>
                  <a:lnTo>
                    <a:pt x="155434" y="5326"/>
                  </a:lnTo>
                  <a:lnTo>
                    <a:pt x="201676" y="0"/>
                  </a:lnTo>
                  <a:lnTo>
                    <a:pt x="6884924" y="0"/>
                  </a:lnTo>
                  <a:lnTo>
                    <a:pt x="6931165" y="5326"/>
                  </a:lnTo>
                  <a:lnTo>
                    <a:pt x="6973614" y="20499"/>
                  </a:lnTo>
                  <a:lnTo>
                    <a:pt x="7011060" y="44307"/>
                  </a:lnTo>
                  <a:lnTo>
                    <a:pt x="7042292" y="75539"/>
                  </a:lnTo>
                  <a:lnTo>
                    <a:pt x="7066100" y="112985"/>
                  </a:lnTo>
                  <a:lnTo>
                    <a:pt x="7081273" y="155434"/>
                  </a:lnTo>
                  <a:lnTo>
                    <a:pt x="7086600" y="201675"/>
                  </a:lnTo>
                  <a:lnTo>
                    <a:pt x="7086600" y="1008379"/>
                  </a:lnTo>
                  <a:lnTo>
                    <a:pt x="7081273" y="1054621"/>
                  </a:lnTo>
                  <a:lnTo>
                    <a:pt x="7066100" y="1097070"/>
                  </a:lnTo>
                  <a:lnTo>
                    <a:pt x="7042292" y="1134516"/>
                  </a:lnTo>
                  <a:lnTo>
                    <a:pt x="7011060" y="1165748"/>
                  </a:lnTo>
                  <a:lnTo>
                    <a:pt x="6973614" y="1189556"/>
                  </a:lnTo>
                  <a:lnTo>
                    <a:pt x="6931165" y="1204729"/>
                  </a:lnTo>
                  <a:lnTo>
                    <a:pt x="6884924" y="1210055"/>
                  </a:lnTo>
                  <a:lnTo>
                    <a:pt x="201676" y="1210055"/>
                  </a:lnTo>
                  <a:lnTo>
                    <a:pt x="155434" y="1204729"/>
                  </a:lnTo>
                  <a:lnTo>
                    <a:pt x="112985" y="1189556"/>
                  </a:lnTo>
                  <a:lnTo>
                    <a:pt x="75539" y="1165748"/>
                  </a:lnTo>
                  <a:lnTo>
                    <a:pt x="44307" y="1134516"/>
                  </a:lnTo>
                  <a:lnTo>
                    <a:pt x="20499" y="1097070"/>
                  </a:lnTo>
                  <a:lnTo>
                    <a:pt x="5326" y="1054621"/>
                  </a:lnTo>
                  <a:lnTo>
                    <a:pt x="0" y="1008379"/>
                  </a:lnTo>
                  <a:lnTo>
                    <a:pt x="0" y="20167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2651" y="1150061"/>
            <a:ext cx="6818630" cy="47999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636905">
              <a:lnSpc>
                <a:spcPct val="91900"/>
              </a:lnSpc>
              <a:spcBef>
                <a:spcPts val="325"/>
              </a:spcBef>
            </a:pPr>
            <a:r>
              <a:rPr sz="2200" dirty="0">
                <a:latin typeface="Calibri"/>
                <a:cs typeface="Calibri"/>
              </a:rPr>
              <a:t>Antiseptic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any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agent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either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kills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inhibits</a:t>
            </a:r>
            <a:r>
              <a:rPr sz="2200" spc="-25" dirty="0">
                <a:latin typeface="Calibri"/>
                <a:cs typeface="Calibri"/>
              </a:rPr>
              <a:t> the </a:t>
            </a:r>
            <a:r>
              <a:rPr sz="2200" dirty="0">
                <a:latin typeface="Calibri"/>
                <a:cs typeface="Calibri"/>
              </a:rPr>
              <a:t>growth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microorganisms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applied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topically</a:t>
            </a:r>
            <a:r>
              <a:rPr sz="2200" spc="-25" dirty="0">
                <a:latin typeface="Calibri"/>
                <a:cs typeface="Calibri"/>
              </a:rPr>
              <a:t> at </a:t>
            </a:r>
            <a:r>
              <a:rPr sz="2200" dirty="0">
                <a:latin typeface="Calibri"/>
                <a:cs typeface="Calibri"/>
              </a:rPr>
              <a:t>damaged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tissue.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2200">
              <a:latin typeface="Calibri"/>
              <a:cs typeface="Calibri"/>
            </a:endParaRPr>
          </a:p>
          <a:p>
            <a:pPr marL="213360" indent="-200660">
              <a:lnSpc>
                <a:spcPts val="2530"/>
              </a:lnSpc>
              <a:buChar char="•"/>
              <a:tabLst>
                <a:tab pos="213360" algn="l"/>
              </a:tabLst>
            </a:pPr>
            <a:r>
              <a:rPr sz="2200" spc="-10" dirty="0">
                <a:latin typeface="Calibri"/>
                <a:cs typeface="Calibri"/>
              </a:rPr>
              <a:t>Disinfectant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agents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destroy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microorganisms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but</a:t>
            </a:r>
            <a:r>
              <a:rPr sz="2200" spc="-25" dirty="0">
                <a:latin typeface="Calibri"/>
                <a:cs typeface="Calibri"/>
              </a:rPr>
              <a:t> not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30"/>
              </a:lnSpc>
            </a:pPr>
            <a:r>
              <a:rPr sz="2200" dirty="0">
                <a:latin typeface="Calibri"/>
                <a:cs typeface="Calibri"/>
              </a:rPr>
              <a:t>usually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bacteria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spores.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2200">
              <a:latin typeface="Calibri"/>
              <a:cs typeface="Calibri"/>
            </a:endParaRPr>
          </a:p>
          <a:p>
            <a:pPr marL="12700" marR="506095" indent="200660">
              <a:lnSpc>
                <a:spcPts val="2430"/>
              </a:lnSpc>
              <a:spcBef>
                <a:spcPts val="5"/>
              </a:spcBef>
              <a:buChar char="•"/>
              <a:tabLst>
                <a:tab pos="213360" algn="l"/>
              </a:tabLst>
            </a:pPr>
            <a:r>
              <a:rPr sz="2200" dirty="0">
                <a:latin typeface="Calibri"/>
                <a:cs typeface="Calibri"/>
              </a:rPr>
              <a:t>Germicides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agents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kill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microorganisms.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classified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bacteriocides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(bacteriostatic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inhibit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growth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bacteria),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sporicides,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viricides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fungicides.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2200">
              <a:latin typeface="Calibri"/>
              <a:cs typeface="Calibri"/>
            </a:endParaRPr>
          </a:p>
          <a:p>
            <a:pPr marL="12700" marR="5080" indent="200660">
              <a:lnSpc>
                <a:spcPct val="91900"/>
              </a:lnSpc>
              <a:buChar char="•"/>
              <a:tabLst>
                <a:tab pos="213360" algn="l"/>
              </a:tabLst>
            </a:pPr>
            <a:r>
              <a:rPr sz="2200" dirty="0">
                <a:latin typeface="Calibri"/>
                <a:cs typeface="Calibri"/>
              </a:rPr>
              <a:t>Sterilization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total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removal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destruction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living microorganisms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done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chemical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mechanical </a:t>
            </a:r>
            <a:r>
              <a:rPr sz="2200" dirty="0">
                <a:latin typeface="Calibri"/>
                <a:cs typeface="Calibri"/>
              </a:rPr>
              <a:t>processes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like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radiation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(e.g.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UV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radiation)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methods.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59040" y="219456"/>
            <a:ext cx="893063" cy="138074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91400" y="3352800"/>
            <a:ext cx="1456944" cy="168554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67600" y="1524000"/>
            <a:ext cx="1371600" cy="1371600"/>
          </a:xfrm>
          <a:prstGeom prst="rect">
            <a:avLst/>
          </a:prstGeom>
        </p:spPr>
      </p:pic>
      <p:pic>
        <p:nvPicPr>
          <p:cNvPr id="2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5257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0831" y="499872"/>
            <a:ext cx="8583295" cy="5699760"/>
            <a:chOff x="560831" y="499872"/>
            <a:chExt cx="8583295" cy="5699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831" y="499872"/>
              <a:ext cx="8068056" cy="56997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2514600"/>
              <a:ext cx="2057400" cy="2667000"/>
            </a:xfrm>
            <a:prstGeom prst="rect">
              <a:avLst/>
            </a:prstGeom>
          </p:spPr>
        </p:pic>
      </p:grpSp>
      <p:pic>
        <p:nvPicPr>
          <p:cNvPr id="5" name="Picture 4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23" y="275843"/>
            <a:ext cx="8229600" cy="71628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5260"/>
              </a:lnSpc>
            </a:pPr>
            <a:r>
              <a:rPr sz="4400" b="0" dirty="0">
                <a:latin typeface="Calibri"/>
                <a:cs typeface="Calibri"/>
              </a:rPr>
              <a:t>Iodine</a:t>
            </a:r>
            <a:r>
              <a:rPr sz="4400" b="0" spc="-8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&amp;</a:t>
            </a:r>
            <a:r>
              <a:rPr sz="4400" b="0" spc="-7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its</a:t>
            </a:r>
            <a:r>
              <a:rPr sz="4400" b="0" spc="-70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preparations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1264919"/>
            <a:ext cx="8165592" cy="5135880"/>
          </a:xfrm>
          <a:prstGeom prst="rect">
            <a:avLst/>
          </a:prstGeom>
        </p:spPr>
      </p:pic>
      <p:pic>
        <p:nvPicPr>
          <p:cNvPr id="4" name="Picture 3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867400"/>
            <a:ext cx="10668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4631" y="457200"/>
            <a:ext cx="8632190" cy="5846445"/>
            <a:chOff x="484631" y="457200"/>
            <a:chExt cx="8632190" cy="5846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631" y="457200"/>
              <a:ext cx="8183880" cy="58460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199" y="2971800"/>
              <a:ext cx="3325367" cy="2971800"/>
            </a:xfrm>
            <a:prstGeom prst="rect">
              <a:avLst/>
            </a:prstGeom>
          </p:spPr>
        </p:pic>
      </p:grpSp>
      <p:pic>
        <p:nvPicPr>
          <p:cNvPr id="5" name="Picture 4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451104"/>
            <a:ext cx="8302752" cy="6156960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527" y="304800"/>
            <a:ext cx="8385048" cy="6010656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5618" y="457200"/>
            <a:ext cx="8181975" cy="6266815"/>
            <a:chOff x="535618" y="457200"/>
            <a:chExt cx="8181975" cy="6266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618" y="457200"/>
              <a:ext cx="8181661" cy="5980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4876800"/>
              <a:ext cx="2465831" cy="1847088"/>
            </a:xfrm>
            <a:prstGeom prst="rect">
              <a:avLst/>
            </a:prstGeom>
          </p:spPr>
        </p:pic>
      </p:grpSp>
      <p:pic>
        <p:nvPicPr>
          <p:cNvPr id="5" name="Picture 4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867400"/>
            <a:ext cx="10668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228600"/>
            <a:ext cx="8434070" cy="6221095"/>
            <a:chOff x="304800" y="228600"/>
            <a:chExt cx="8434070" cy="6221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28600"/>
              <a:ext cx="8433816" cy="6220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0" y="2365248"/>
              <a:ext cx="2142744" cy="2142744"/>
            </a:xfrm>
            <a:prstGeom prst="rect">
              <a:avLst/>
            </a:prstGeom>
          </p:spPr>
        </p:pic>
      </p:grpSp>
      <p:pic>
        <p:nvPicPr>
          <p:cNvPr id="5" name="Picture 4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" y="1219200"/>
            <a:ext cx="8330183" cy="4535424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474" y="441959"/>
            <a:ext cx="8126589" cy="5724144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38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2272" y="228600"/>
            <a:ext cx="7848600" cy="5956300"/>
            <a:chOff x="652272" y="228600"/>
            <a:chExt cx="7848600" cy="5956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272" y="228600"/>
              <a:ext cx="7848600" cy="5428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600" y="4038600"/>
              <a:ext cx="2139696" cy="2145792"/>
            </a:xfrm>
            <a:prstGeom prst="rect">
              <a:avLst/>
            </a:prstGeom>
          </p:spPr>
        </p:pic>
      </p:grpSp>
      <p:pic>
        <p:nvPicPr>
          <p:cNvPr id="5" name="Picture 4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352" y="2788920"/>
            <a:ext cx="2021205" cy="363029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14"/>
              </a:spcBef>
            </a:pPr>
            <a:endParaRPr sz="2000">
              <a:latin typeface="Times New Roman"/>
              <a:cs typeface="Times New Roman"/>
            </a:endParaRPr>
          </a:p>
          <a:p>
            <a:pPr marL="181610" indent="-181610" algn="ctr">
              <a:lnSpc>
                <a:spcPts val="2305"/>
              </a:lnSpc>
              <a:buChar char="•"/>
              <a:tabLst>
                <a:tab pos="18161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198120" marR="188595" algn="ctr">
              <a:lnSpc>
                <a:spcPct val="91600"/>
              </a:lnSpc>
              <a:spcBef>
                <a:spcPts val="11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topical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anti-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infective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agents exert antimicrobial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through either: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3255" y="6397752"/>
            <a:ext cx="2021205" cy="243840"/>
            <a:chOff x="143255" y="6397752"/>
            <a:chExt cx="2021205" cy="243840"/>
          </a:xfrm>
        </p:grpSpPr>
        <p:sp>
          <p:nvSpPr>
            <p:cNvPr id="4" name="object 4"/>
            <p:cNvSpPr/>
            <p:nvPr/>
          </p:nvSpPr>
          <p:spPr>
            <a:xfrm>
              <a:off x="155447" y="6409944"/>
              <a:ext cx="1996439" cy="219710"/>
            </a:xfrm>
            <a:custGeom>
              <a:avLst/>
              <a:gdLst/>
              <a:ahLst/>
              <a:cxnLst/>
              <a:rect l="l" t="t" r="r" b="b"/>
              <a:pathLst>
                <a:path w="1996439" h="219709">
                  <a:moveTo>
                    <a:pt x="1996439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1996439" y="219455"/>
                  </a:lnTo>
                  <a:lnTo>
                    <a:pt x="1996439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5447" y="6409944"/>
              <a:ext cx="1996439" cy="219710"/>
            </a:xfrm>
            <a:custGeom>
              <a:avLst/>
              <a:gdLst/>
              <a:ahLst/>
              <a:cxnLst/>
              <a:rect l="l" t="t" r="r" b="b"/>
              <a:pathLst>
                <a:path w="1996439" h="219709">
                  <a:moveTo>
                    <a:pt x="0" y="219455"/>
                  </a:moveTo>
                  <a:lnTo>
                    <a:pt x="1996439" y="219455"/>
                  </a:lnTo>
                  <a:lnTo>
                    <a:pt x="1996439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4384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438400" y="3913632"/>
            <a:ext cx="1996439" cy="798830"/>
          </a:xfrm>
          <a:custGeom>
            <a:avLst/>
            <a:gdLst/>
            <a:ahLst/>
            <a:cxnLst/>
            <a:rect l="l" t="t" r="r" b="b"/>
            <a:pathLst>
              <a:path w="1996439" h="798829">
                <a:moveTo>
                  <a:pt x="0" y="798576"/>
                </a:moveTo>
                <a:lnTo>
                  <a:pt x="1996439" y="798576"/>
                </a:lnTo>
                <a:lnTo>
                  <a:pt x="1996439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26207" y="3901440"/>
            <a:ext cx="2021205" cy="82296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230504" rIns="0" bIns="0" rtlCol="0">
            <a:spAutoFit/>
          </a:bodyPr>
          <a:lstStyle/>
          <a:p>
            <a:pPr marL="386715">
              <a:lnSpc>
                <a:spcPct val="100000"/>
              </a:lnSpc>
              <a:spcBef>
                <a:spcPts val="1814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Oxidation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26207" y="4712208"/>
            <a:ext cx="2021205" cy="990600"/>
            <a:chOff x="2426207" y="4712208"/>
            <a:chExt cx="2021205" cy="990600"/>
          </a:xfrm>
        </p:grpSpPr>
        <p:sp>
          <p:nvSpPr>
            <p:cNvPr id="9" name="object 9"/>
            <p:cNvSpPr/>
            <p:nvPr/>
          </p:nvSpPr>
          <p:spPr>
            <a:xfrm>
              <a:off x="2438399" y="4724400"/>
              <a:ext cx="1996439" cy="966469"/>
            </a:xfrm>
            <a:custGeom>
              <a:avLst/>
              <a:gdLst/>
              <a:ahLst/>
              <a:cxnLst/>
              <a:rect l="l" t="t" r="r" b="b"/>
              <a:pathLst>
                <a:path w="1996439" h="966470">
                  <a:moveTo>
                    <a:pt x="1996439" y="0"/>
                  </a:moveTo>
                  <a:lnTo>
                    <a:pt x="0" y="0"/>
                  </a:lnTo>
                  <a:lnTo>
                    <a:pt x="0" y="966216"/>
                  </a:lnTo>
                  <a:lnTo>
                    <a:pt x="1996439" y="966216"/>
                  </a:lnTo>
                  <a:lnTo>
                    <a:pt x="1996439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8399" y="4724400"/>
              <a:ext cx="1996439" cy="966469"/>
            </a:xfrm>
            <a:custGeom>
              <a:avLst/>
              <a:gdLst/>
              <a:ahLst/>
              <a:cxnLst/>
              <a:rect l="l" t="t" r="r" b="b"/>
              <a:pathLst>
                <a:path w="1996439" h="966470">
                  <a:moveTo>
                    <a:pt x="0" y="966216"/>
                  </a:moveTo>
                  <a:lnTo>
                    <a:pt x="1996439" y="966216"/>
                  </a:lnTo>
                  <a:lnTo>
                    <a:pt x="1996439" y="0"/>
                  </a:lnTo>
                  <a:lnTo>
                    <a:pt x="0" y="0"/>
                  </a:lnTo>
                  <a:lnTo>
                    <a:pt x="0" y="966216"/>
                  </a:lnTo>
                  <a:close/>
                </a:path>
              </a:pathLst>
            </a:custGeom>
            <a:ln w="24384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00015" y="3874008"/>
            <a:ext cx="2021205" cy="822960"/>
          </a:xfrm>
          <a:prstGeom prst="rect">
            <a:avLst/>
          </a:prstGeom>
          <a:solidFill>
            <a:srgbClr val="4F81BC"/>
          </a:solidFill>
          <a:ln w="3175">
            <a:solidFill>
              <a:srgbClr val="4F81BC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4445" algn="ctr">
              <a:lnSpc>
                <a:spcPts val="2305"/>
              </a:lnSpc>
              <a:spcBef>
                <a:spcPts val="710"/>
              </a:spcBef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ts val="2305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Halogenations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700015" y="4864608"/>
            <a:ext cx="2021205" cy="243840"/>
            <a:chOff x="4700015" y="4864608"/>
            <a:chExt cx="2021205" cy="243840"/>
          </a:xfrm>
        </p:grpSpPr>
        <p:sp>
          <p:nvSpPr>
            <p:cNvPr id="13" name="object 13"/>
            <p:cNvSpPr/>
            <p:nvPr/>
          </p:nvSpPr>
          <p:spPr>
            <a:xfrm>
              <a:off x="4712207" y="4876800"/>
              <a:ext cx="1996439" cy="219710"/>
            </a:xfrm>
            <a:custGeom>
              <a:avLst/>
              <a:gdLst/>
              <a:ahLst/>
              <a:cxnLst/>
              <a:rect l="l" t="t" r="r" b="b"/>
              <a:pathLst>
                <a:path w="1996440" h="219710">
                  <a:moveTo>
                    <a:pt x="1996439" y="0"/>
                  </a:moveTo>
                  <a:lnTo>
                    <a:pt x="0" y="0"/>
                  </a:lnTo>
                  <a:lnTo>
                    <a:pt x="0" y="219456"/>
                  </a:lnTo>
                  <a:lnTo>
                    <a:pt x="1996439" y="219456"/>
                  </a:lnTo>
                  <a:lnTo>
                    <a:pt x="1996439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2207" y="4876800"/>
              <a:ext cx="1996439" cy="219710"/>
            </a:xfrm>
            <a:custGeom>
              <a:avLst/>
              <a:gdLst/>
              <a:ahLst/>
              <a:cxnLst/>
              <a:rect l="l" t="t" r="r" b="b"/>
              <a:pathLst>
                <a:path w="1996440" h="219710">
                  <a:moveTo>
                    <a:pt x="0" y="219456"/>
                  </a:moveTo>
                  <a:lnTo>
                    <a:pt x="1996439" y="219456"/>
                  </a:lnTo>
                  <a:lnTo>
                    <a:pt x="1996439" y="0"/>
                  </a:lnTo>
                  <a:lnTo>
                    <a:pt x="0" y="0"/>
                  </a:lnTo>
                  <a:lnTo>
                    <a:pt x="0" y="219456"/>
                  </a:lnTo>
                  <a:close/>
                </a:path>
              </a:pathLst>
            </a:custGeom>
            <a:ln w="24384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73823" y="3874008"/>
            <a:ext cx="2021205" cy="822960"/>
          </a:xfrm>
          <a:prstGeom prst="rect">
            <a:avLst/>
          </a:prstGeom>
          <a:solidFill>
            <a:srgbClr val="4F81BC"/>
          </a:solidFill>
          <a:ln w="3175">
            <a:solidFill>
              <a:srgbClr val="4F81BC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71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Protein</a:t>
            </a:r>
            <a:endParaRPr sz="2000">
              <a:latin typeface="Calibri"/>
              <a:cs typeface="Calibri"/>
            </a:endParaRPr>
          </a:p>
          <a:p>
            <a:pPr marL="3175" algn="ctr">
              <a:lnSpc>
                <a:spcPts val="2305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precipitation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73823" y="4885944"/>
            <a:ext cx="2021205" cy="247015"/>
            <a:chOff x="6973823" y="4885944"/>
            <a:chExt cx="2021205" cy="247015"/>
          </a:xfrm>
        </p:grpSpPr>
        <p:sp>
          <p:nvSpPr>
            <p:cNvPr id="17" name="object 17"/>
            <p:cNvSpPr/>
            <p:nvPr/>
          </p:nvSpPr>
          <p:spPr>
            <a:xfrm>
              <a:off x="6986015" y="4898136"/>
              <a:ext cx="1996439" cy="222885"/>
            </a:xfrm>
            <a:custGeom>
              <a:avLst/>
              <a:gdLst/>
              <a:ahLst/>
              <a:cxnLst/>
              <a:rect l="l" t="t" r="r" b="b"/>
              <a:pathLst>
                <a:path w="1996440" h="222885">
                  <a:moveTo>
                    <a:pt x="1996439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1996439" y="222504"/>
                  </a:lnTo>
                  <a:lnTo>
                    <a:pt x="1996439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86015" y="4898136"/>
              <a:ext cx="1996439" cy="222885"/>
            </a:xfrm>
            <a:custGeom>
              <a:avLst/>
              <a:gdLst/>
              <a:ahLst/>
              <a:cxnLst/>
              <a:rect l="l" t="t" r="r" b="b"/>
              <a:pathLst>
                <a:path w="1996440" h="222885">
                  <a:moveTo>
                    <a:pt x="0" y="222504"/>
                  </a:moveTo>
                  <a:lnTo>
                    <a:pt x="1996439" y="222504"/>
                  </a:lnTo>
                  <a:lnTo>
                    <a:pt x="1996439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24383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536" rIns="0" bIns="0" rtlCol="0">
            <a:spAutoFit/>
          </a:bodyPr>
          <a:lstStyle/>
          <a:p>
            <a:pPr marL="867410">
              <a:lnSpc>
                <a:spcPct val="100000"/>
              </a:lnSpc>
              <a:spcBef>
                <a:spcPts val="95"/>
              </a:spcBef>
            </a:pPr>
            <a:r>
              <a:rPr dirty="0"/>
              <a:t>Mechanism</a:t>
            </a:r>
            <a:r>
              <a:rPr spc="-7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Action</a:t>
            </a:r>
            <a:r>
              <a:rPr spc="-90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spc="-10" dirty="0"/>
              <a:t>Antimicrobials</a:t>
            </a:r>
          </a:p>
        </p:txBody>
      </p:sp>
      <p:pic>
        <p:nvPicPr>
          <p:cNvPr id="20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257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98704"/>
            <a:ext cx="8348353" cy="6051671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257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75487"/>
            <a:ext cx="8193024" cy="5519928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257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127" y="152397"/>
            <a:ext cx="8558784" cy="6601968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900057"/>
            <a:ext cx="838200" cy="957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" y="673608"/>
            <a:ext cx="8232648" cy="5937504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257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895" y="445008"/>
            <a:ext cx="8488680" cy="6068568"/>
          </a:xfrm>
          <a:prstGeom prst="rect">
            <a:avLst/>
          </a:prstGeom>
        </p:spPr>
      </p:pic>
      <p:pic>
        <p:nvPicPr>
          <p:cNvPr id="3" name="Picture 2" descr="St. Peter's Institute of Pharmaceutical Sciences - [SPIPS], Warangal -  Admissions, Contact, Website, Facilities 2024-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257800"/>
            <a:ext cx="1066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818</Words>
  <Application>Microsoft Office PowerPoint</Application>
  <PresentationFormat>On-screen Show (4:3)</PresentationFormat>
  <Paragraphs>134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Antimicrobials</vt:lpstr>
      <vt:lpstr>Slide 2</vt:lpstr>
      <vt:lpstr>Slide 3</vt:lpstr>
      <vt:lpstr>Mechanism of Action of Antimicrobials</vt:lpstr>
      <vt:lpstr>Slide 5</vt:lpstr>
      <vt:lpstr>Slide 6</vt:lpstr>
      <vt:lpstr>Slide 7</vt:lpstr>
      <vt:lpstr>Slide 8</vt:lpstr>
      <vt:lpstr>Slide 9</vt:lpstr>
      <vt:lpstr>Hydrogen peroxide</vt:lpstr>
      <vt:lpstr>Slide 11</vt:lpstr>
      <vt:lpstr>Slide 12</vt:lpstr>
      <vt:lpstr>Slide 13</vt:lpstr>
      <vt:lpstr>Assay: oxidation-reduction titration</vt:lpstr>
      <vt:lpstr>Potassium Permanganate</vt:lpstr>
      <vt:lpstr>Slide 16</vt:lpstr>
      <vt:lpstr>Slide 17</vt:lpstr>
      <vt:lpstr>If chlorine is passed through the solution in place or carbondioxide the whole of the manganese of the manganate is converted into permanganate</vt:lpstr>
      <vt:lpstr>Assay of Potassium Permanganate:</vt:lpstr>
      <vt:lpstr>Boric Acid (H3BO3)</vt:lpstr>
      <vt:lpstr>Preparation:</vt:lpstr>
      <vt:lpstr>Slide 22</vt:lpstr>
      <vt:lpstr>Iodine &amp; its Preparations</vt:lpstr>
      <vt:lpstr>Iodine &amp; its Preparations</vt:lpstr>
      <vt:lpstr>Slide 25</vt:lpstr>
      <vt:lpstr>Slide 26</vt:lpstr>
      <vt:lpstr>Slide 27</vt:lpstr>
      <vt:lpstr>Slide 28</vt:lpstr>
      <vt:lpstr>Slide 29</vt:lpstr>
      <vt:lpstr>Slide 30</vt:lpstr>
      <vt:lpstr>Iodine &amp; its preparations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Antimicrobials</dc:title>
  <dc:creator>Nagesh Matteda</dc:creator>
  <cp:lastModifiedBy>Windows User</cp:lastModifiedBy>
  <cp:revision>10</cp:revision>
  <dcterms:created xsi:type="dcterms:W3CDTF">2025-03-03T09:15:54Z</dcterms:created>
  <dcterms:modified xsi:type="dcterms:W3CDTF">2025-03-03T10:50:27Z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2025-03-03T00:00:00Z</vt:filetime>
  </property>
  <property fmtid="{D5CDD505-2E9C-101B-9397-08002B2CF9AE}" pid="5" name="Producer">
    <vt:lpwstr>www.ilovepdf.com</vt:lpwstr>
  </property>
</Properties>
</file>